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7556500" cy="10693400"/>
  <p:notesSz cx="6858000" cy="9144000"/>
  <p:embeddedFontLst>
    <p:embeddedFont>
      <p:font typeface="Montserrat" panose="00000500000000000000" pitchFamily="2" charset="0"/>
      <p:regular r:id="rId16"/>
      <p:bold r:id="rId17"/>
      <p:italic r:id="rId18"/>
      <p:boldItalic r:id="rId19"/>
    </p:embeddedFont>
    <p:embeddedFont>
      <p:font typeface="Montserrat Medium" panose="00000600000000000000" pitchFamily="2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xjHM+5vg90jMwe3uvN0ruoo5Z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332AAB-5A2A-403A-8336-7007C96AAB16}" v="2" dt="2025-05-22T23:03:33.776"/>
  </p1510:revLst>
</p1510:revInfo>
</file>

<file path=ppt/tableStyles.xml><?xml version="1.0" encoding="utf-8"?>
<a:tblStyleLst xmlns:a="http://schemas.openxmlformats.org/drawingml/2006/main" def="{EDE9F2AE-1E65-40D9-9675-CF4025B29E7D}">
  <a:tblStyle styleId="{EDE9F2AE-1E65-40D9-9675-CF4025B29E7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2340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customschemas.google.com/relationships/presentationmetadata" Target="meta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gnosis Laboratorio" userId="9c795a3a08b9beca" providerId="LiveId" clId="{D2332AAB-5A2A-403A-8336-7007C96AAB16}"/>
    <pc:docChg chg="addSld delSld modSld">
      <pc:chgData name="Diagnosis Laboratorio" userId="9c795a3a08b9beca" providerId="LiveId" clId="{D2332AAB-5A2A-403A-8336-7007C96AAB16}" dt="2025-05-22T23:03:51.209" v="18" actId="47"/>
      <pc:docMkLst>
        <pc:docMk/>
      </pc:docMkLst>
      <pc:sldChg chg="del">
        <pc:chgData name="Diagnosis Laboratorio" userId="9c795a3a08b9beca" providerId="LiveId" clId="{D2332AAB-5A2A-403A-8336-7007C96AAB16}" dt="2025-05-22T23:03:51.209" v="18" actId="47"/>
        <pc:sldMkLst>
          <pc:docMk/>
          <pc:sldMk cId="0" sldId="256"/>
        </pc:sldMkLst>
      </pc:sldChg>
      <pc:sldChg chg="del">
        <pc:chgData name="Diagnosis Laboratorio" userId="9c795a3a08b9beca" providerId="LiveId" clId="{D2332AAB-5A2A-403A-8336-7007C96AAB16}" dt="2025-05-22T23:03:12.697" v="1" actId="47"/>
        <pc:sldMkLst>
          <pc:docMk/>
          <pc:sldMk cId="0" sldId="268"/>
        </pc:sldMkLst>
      </pc:sldChg>
      <pc:sldChg chg="add">
        <pc:chgData name="Diagnosis Laboratorio" userId="9c795a3a08b9beca" providerId="LiveId" clId="{D2332AAB-5A2A-403A-8336-7007C96AAB16}" dt="2025-05-22T23:03:09.975" v="0"/>
        <pc:sldMkLst>
          <pc:docMk/>
          <pc:sldMk cId="0" sldId="269"/>
        </pc:sldMkLst>
      </pc:sldChg>
      <pc:sldChg chg="modSp add mod">
        <pc:chgData name="Diagnosis Laboratorio" userId="9c795a3a08b9beca" providerId="LiveId" clId="{D2332AAB-5A2A-403A-8336-7007C96AAB16}" dt="2025-05-22T23:03:42.735" v="17" actId="20577"/>
        <pc:sldMkLst>
          <pc:docMk/>
          <pc:sldMk cId="0" sldId="270"/>
        </pc:sldMkLst>
        <pc:spChg chg="mod">
          <ac:chgData name="Diagnosis Laboratorio" userId="9c795a3a08b9beca" providerId="LiveId" clId="{D2332AAB-5A2A-403A-8336-7007C96AAB16}" dt="2025-05-22T23:03:42.735" v="17" actId="20577"/>
          <ac:spMkLst>
            <pc:docMk/>
            <pc:sldMk cId="0" sldId="270"/>
            <ac:spMk id="9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-376310" y="2094731"/>
            <a:ext cx="20494340" cy="14755925"/>
          </a:xfrm>
          <a:custGeom>
            <a:avLst/>
            <a:gdLst/>
            <a:ahLst/>
            <a:cxnLst/>
            <a:rect l="l" t="t" r="r" b="b"/>
            <a:pathLst>
              <a:path w="6350000" h="4572000" extrusionOk="0">
                <a:moveTo>
                  <a:pt x="0" y="0"/>
                </a:moveTo>
                <a:lnTo>
                  <a:pt x="0" y="2413000"/>
                </a:lnTo>
                <a:lnTo>
                  <a:pt x="3175000" y="4572000"/>
                </a:lnTo>
                <a:lnTo>
                  <a:pt x="6350000" y="2413000"/>
                </a:lnTo>
                <a:lnTo>
                  <a:pt x="6350000" y="0"/>
                </a:lnTo>
                <a:close/>
              </a:path>
            </a:pathLst>
          </a:custGeom>
          <a:solidFill>
            <a:srgbClr val="737373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 rot="10800000">
            <a:off x="361276" y="6849681"/>
            <a:ext cx="7198724" cy="3842319"/>
          </a:xfrm>
          <a:custGeom>
            <a:avLst/>
            <a:gdLst/>
            <a:ahLst/>
            <a:cxnLst/>
            <a:rect l="l" t="t" r="r" b="b"/>
            <a:pathLst>
              <a:path w="7198724" h="3842319" extrusionOk="0">
                <a:moveTo>
                  <a:pt x="0" y="0"/>
                </a:moveTo>
                <a:lnTo>
                  <a:pt x="7198724" y="0"/>
                </a:lnTo>
                <a:lnTo>
                  <a:pt x="7198724" y="3842319"/>
                </a:lnTo>
                <a:lnTo>
                  <a:pt x="0" y="38423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-6031913" y="-3351818"/>
            <a:ext cx="15129304" cy="10893099"/>
          </a:xfrm>
          <a:custGeom>
            <a:avLst/>
            <a:gdLst/>
            <a:ahLst/>
            <a:cxnLst/>
            <a:rect l="l" t="t" r="r" b="b"/>
            <a:pathLst>
              <a:path w="6350000" h="4572000" extrusionOk="0">
                <a:moveTo>
                  <a:pt x="0" y="0"/>
                </a:moveTo>
                <a:lnTo>
                  <a:pt x="0" y="2413000"/>
                </a:lnTo>
                <a:lnTo>
                  <a:pt x="3175000" y="4572000"/>
                </a:lnTo>
                <a:lnTo>
                  <a:pt x="6350000" y="2413000"/>
                </a:lnTo>
                <a:lnTo>
                  <a:pt x="6350000" y="0"/>
                </a:lnTo>
                <a:close/>
              </a:path>
            </a:pathLst>
          </a:custGeom>
          <a:solidFill>
            <a:srgbClr val="A2BE4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-3895063" y="-599851"/>
            <a:ext cx="11455063" cy="8089452"/>
          </a:xfrm>
          <a:custGeom>
            <a:avLst/>
            <a:gdLst/>
            <a:ahLst/>
            <a:cxnLst/>
            <a:rect l="l" t="t" r="r" b="b"/>
            <a:pathLst>
              <a:path w="6474178" h="4572000" extrusionOk="0">
                <a:moveTo>
                  <a:pt x="0" y="0"/>
                </a:moveTo>
                <a:lnTo>
                  <a:pt x="0" y="2413000"/>
                </a:lnTo>
                <a:lnTo>
                  <a:pt x="3237089" y="4572000"/>
                </a:lnTo>
                <a:lnTo>
                  <a:pt x="6474178" y="2413000"/>
                </a:lnTo>
                <a:lnTo>
                  <a:pt x="647417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995" r="-299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279900" y="5753100"/>
            <a:ext cx="3224965" cy="1340205"/>
          </a:xfrm>
          <a:custGeom>
            <a:avLst/>
            <a:gdLst/>
            <a:ahLst/>
            <a:cxnLst/>
            <a:rect l="l" t="t" r="r" b="b"/>
            <a:pathLst>
              <a:path w="3115908" h="1255461" extrusionOk="0">
                <a:moveTo>
                  <a:pt x="0" y="0"/>
                </a:moveTo>
                <a:lnTo>
                  <a:pt x="3115908" y="0"/>
                </a:lnTo>
                <a:lnTo>
                  <a:pt x="3115908" y="1255460"/>
                </a:lnTo>
                <a:lnTo>
                  <a:pt x="0" y="12554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6308153" y="9840376"/>
            <a:ext cx="865112" cy="766053"/>
          </a:xfrm>
          <a:custGeom>
            <a:avLst/>
            <a:gdLst/>
            <a:ahLst/>
            <a:cxnLst/>
            <a:rect l="l" t="t" r="r" b="b"/>
            <a:pathLst>
              <a:path w="865112" h="766053" extrusionOk="0">
                <a:moveTo>
                  <a:pt x="0" y="0"/>
                </a:moveTo>
                <a:lnTo>
                  <a:pt x="865112" y="0"/>
                </a:lnTo>
                <a:lnTo>
                  <a:pt x="865112" y="766054"/>
                </a:lnTo>
                <a:lnTo>
                  <a:pt x="0" y="766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728314" y="6983031"/>
            <a:ext cx="4354200" cy="149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31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LISTA DE SERVICIOS</a:t>
            </a:r>
            <a:endParaRPr dirty="0"/>
          </a:p>
        </p:txBody>
      </p:sp>
      <p:sp>
        <p:nvSpPr>
          <p:cNvPr id="91" name="Google Shape;91;p1"/>
          <p:cNvSpPr txBox="1"/>
          <p:nvPr/>
        </p:nvSpPr>
        <p:spPr>
          <a:xfrm>
            <a:off x="482656" y="8596043"/>
            <a:ext cx="3477982" cy="1687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Somos un laboratorio clínico compuesto exclusivamente por veterinarios que unimos experiencia y tecnología para diagnósticos rápidos, precisos y confiables. ¡La salud de tus animales es nuestra prioridad!</a:t>
            </a:r>
          </a:p>
        </p:txBody>
      </p:sp>
      <p:sp>
        <p:nvSpPr>
          <p:cNvPr id="92" name="Google Shape;92;p1"/>
          <p:cNvSpPr txBox="1"/>
          <p:nvPr/>
        </p:nvSpPr>
        <p:spPr>
          <a:xfrm>
            <a:off x="2681015" y="10225937"/>
            <a:ext cx="3477982" cy="327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www.diagnosislab.cl</a:t>
            </a:r>
            <a:endParaRPr dirty="0"/>
          </a:p>
        </p:txBody>
      </p:sp>
      <p:sp>
        <p:nvSpPr>
          <p:cNvPr id="93" name="Google Shape;93;p1"/>
          <p:cNvSpPr txBox="1"/>
          <p:nvPr/>
        </p:nvSpPr>
        <p:spPr>
          <a:xfrm>
            <a:off x="4420006" y="8829855"/>
            <a:ext cx="2662586" cy="35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5562388" y="9207680"/>
            <a:ext cx="1496831" cy="492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3" b="1">
                <a:solidFill>
                  <a:srgbClr val="A2BE4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2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/>
          <p:nvPr/>
        </p:nvSpPr>
        <p:spPr>
          <a:xfrm rot="10604504">
            <a:off x="5653081" y="691026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2" y="0"/>
                </a:lnTo>
                <a:lnTo>
                  <a:pt x="3556262" y="1342805"/>
                </a:lnTo>
                <a:lnTo>
                  <a:pt x="0" y="13428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489478" y="1751133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1" y="0"/>
                </a:lnTo>
                <a:lnTo>
                  <a:pt x="254521" y="254520"/>
                </a:lnTo>
                <a:lnTo>
                  <a:pt x="0" y="254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8" name="Google Shape;108;p2"/>
          <p:cNvGraphicFramePr/>
          <p:nvPr>
            <p:extLst>
              <p:ext uri="{D42A27DB-BD31-4B8C-83A1-F6EECF244321}">
                <p14:modId xmlns:p14="http://schemas.microsoft.com/office/powerpoint/2010/main" val="1955254339"/>
              </p:ext>
            </p:extLst>
          </p:nvPr>
        </p:nvGraphicFramePr>
        <p:xfrm>
          <a:off x="489478" y="2149611"/>
          <a:ext cx="6690375" cy="7545191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2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2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2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 TIPO DE MUESTRA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 RESULTADO 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(HORAS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HÁBILES)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+ Perfil bioquímico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tapa amarilla/roja y tapa gris 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mL, 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+ Perfil bioquímico + Panel de coagulación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tapa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amarilla/roja, tapa gris y tapa celeste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mL, 0,5 mL, 0,9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+ Perfil bioquímico + Urianálisis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tapa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amarilla/roja, tapa gris y frasco colector o jeringa</a:t>
                      </a:r>
                      <a:endParaRPr sz="999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mL, 0,5 mL, 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+ perfil bioquímico + electrolitos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tapa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amarilla/roja y tapa gris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1 mL, 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+ perfil bioquímico + fructosamina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tapa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amarilla/roja y tapa gris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1 mL, 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+ perfil bioquímico + hemoparásitos (sangre capilar)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tapa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amarilla/rojo y frotis sangre capilar</a:t>
                      </a:r>
                      <a:endParaRPr sz="999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mL, 0,5 mL, frotis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Panel de coagulación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TP + TTPA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celeste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0,9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bioquímico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PT, ALB, GLO, R A/G, GLU, COL, BIT, CRE, URE, NUS, P, CA, ALT, AST, GGT, FA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tapa amarilla/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roja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y gris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bioquímico exóticos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Consultar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dependiendo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la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especie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9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 y gris</a:t>
                      </a:r>
                      <a:endParaRPr sz="10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9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Open Sans"/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</a:t>
                      </a:r>
                      <a:endParaRPr sz="10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hepático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ALT, AST, FA, GGT, BIT, BID,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 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BII, ALB, COL, NUS</a:t>
                      </a: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lipídico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COL, TRG, HDL, LDL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12-24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Triglicéridos + colesterol 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9" name="Google Shape;109;p2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789206" y="1722379"/>
            <a:ext cx="1170809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COMBOS</a:t>
            </a:r>
            <a:endParaRPr/>
          </a:p>
        </p:txBody>
      </p:sp>
      <p:grpSp>
        <p:nvGrpSpPr>
          <p:cNvPr id="111" name="Google Shape;111;p2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124" name="Google Shape;124;p2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2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3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133" name="Google Shape;133;p3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3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423651" y="1464701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1" y="0"/>
                </a:lnTo>
                <a:lnTo>
                  <a:pt x="254521" y="254520"/>
                </a:lnTo>
                <a:lnTo>
                  <a:pt x="0" y="254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1" name="Google Shape;141;p3"/>
          <p:cNvGraphicFramePr/>
          <p:nvPr>
            <p:extLst>
              <p:ext uri="{D42A27DB-BD31-4B8C-83A1-F6EECF244321}">
                <p14:modId xmlns:p14="http://schemas.microsoft.com/office/powerpoint/2010/main" val="2839050360"/>
              </p:ext>
            </p:extLst>
          </p:nvPr>
        </p:nvGraphicFramePr>
        <p:xfrm>
          <a:off x="423651" y="1853204"/>
          <a:ext cx="6783725" cy="7837170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3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5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 TIPO DE MUESTRA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 RESULTADO 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(HORAS HÁBILES)</a:t>
                      </a:r>
                      <a:endParaRPr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renal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ALB, CRE, URE/NUS, CA, P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renal + Urianálisis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 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 + frasco colector o jeringa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renal + Urianálisis + Urianálisis funcional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Muestra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orina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obtenida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por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399"/>
                        </a:lnSpc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cistosentésis</a:t>
                      </a:r>
                      <a:endParaRPr lang="en-US" sz="999" dirty="0">
                        <a:solidFill>
                          <a:srgbClr val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 + frasco colector o jeringa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6-24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 renal + Urianálsis funcional + Electrolitos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Muestra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orina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obtenida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por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399"/>
                        </a:lnSpc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cistocentesis</a:t>
                      </a:r>
                      <a:endParaRPr lang="en-US" sz="999" dirty="0">
                        <a:solidFill>
                          <a:srgbClr val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 + frasco colector o jeringa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mL, 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Urianálisis + Urianálisis funcional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Muestra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orina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obtenida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por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399"/>
                        </a:lnSpc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cistocentesis</a:t>
                      </a:r>
                      <a:endParaRPr lang="en-US" sz="999" dirty="0">
                        <a:solidFill>
                          <a:srgbClr val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colector o jeringa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Perfil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tiroideo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 </a:t>
                      </a: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T4l+T4t+THS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Cultivo bacteriano + antibiograma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Aislamiento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identificación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bacteriana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en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secreciones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.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Incluye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antibiograma</a:t>
                      </a:r>
                      <a:endParaRPr lang="en-US" sz="1000" dirty="0">
                        <a:solidFill>
                          <a:srgbClr val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Tótula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Stuart o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jeringa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para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efusiones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000" u="none" strike="noStrike" cap="none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</a:t>
                      </a:r>
                      <a:r>
                        <a:rPr lang="es-MX" sz="1000" u="none" strike="noStrike" cap="none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mL</a:t>
                      </a:r>
                      <a:r>
                        <a:rPr lang="es-MX" sz="1000" u="none" strike="noStrike" cap="none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secreción</a:t>
                      </a:r>
                      <a:endParaRPr sz="1000" u="none" strike="noStrike" cap="none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4-5 días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Directo de pelo + cultivo hongos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Aislamiento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identificación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fúngica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Hisopado y pelos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gr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pelo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uña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detritus,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10-22 días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6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Directo de pelo + Cultivo hongos+ Malassezia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Aislamiento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e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identificación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fúngica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Hisopado, pelos y cinta adhesiva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gr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pelo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uña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detritus,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porta con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cinta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adhesiva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10-22 días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6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Cultivo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corriente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secreciones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 +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Cultivo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de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hongos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Aislamiento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identificación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bacteriana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y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fúngica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en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secreciones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.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Incluye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antibiograma</a:t>
                      </a:r>
                      <a:endParaRPr lang="en-US" sz="1000" dirty="0">
                        <a:solidFill>
                          <a:srgbClr val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Tórula Stuart o frasco de orina estétil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gr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pelo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uña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detritus,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10-22 días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2" name="Google Shape;142;p3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723379" y="1435947"/>
            <a:ext cx="1170809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COMBOS</a:t>
            </a:r>
            <a:endParaRPr dirty="0"/>
          </a:p>
        </p:txBody>
      </p:sp>
      <p:grpSp>
        <p:nvGrpSpPr>
          <p:cNvPr id="144" name="Google Shape;144;p3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145" name="Google Shape;145;p3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3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148" name="Google Shape;148;p3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3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154" name="Google Shape;154;p3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155" name="Google Shape;155;p3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156" name="Google Shape;156;p3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157" name="Google Shape;157;p3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158" name="Google Shape;158;p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3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4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166" name="Google Shape;166;p4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4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4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423651" y="1464701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1" y="0"/>
                </a:lnTo>
                <a:lnTo>
                  <a:pt x="254521" y="254520"/>
                </a:lnTo>
                <a:lnTo>
                  <a:pt x="0" y="254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Google Shape;174;p4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175" name="Google Shape;175;p4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4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4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178" name="Google Shape;178;p4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4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3" name="Google Shape;183;p4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184" name="Google Shape;184;p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4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7" name="Google Shape;187;p4"/>
          <p:cNvGraphicFramePr/>
          <p:nvPr>
            <p:extLst>
              <p:ext uri="{D42A27DB-BD31-4B8C-83A1-F6EECF244321}">
                <p14:modId xmlns:p14="http://schemas.microsoft.com/office/powerpoint/2010/main" val="1213921725"/>
              </p:ext>
            </p:extLst>
          </p:nvPr>
        </p:nvGraphicFramePr>
        <p:xfrm>
          <a:off x="387555" y="1785385"/>
          <a:ext cx="6860100" cy="8128636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84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7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8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8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 TIPO DE MUESTRA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 RESULTADO 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(HORAS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HÁBILES)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Crossmatch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sanguineo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Prueba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compatibilidad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mayor y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menor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 y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Detección de hemoparásitos en frotis: </a:t>
                      </a: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Mycoplasma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spp, </a:t>
                      </a: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Theilleria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sp, </a:t>
                      </a: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Babesia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sp, </a:t>
                      </a: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Hepatozoon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sp, Filariosis.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Frotis de sangre venosa/capilar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0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Hematocrito (hto)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Hemoglobina en mamíferos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completo mamíferos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Recuento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eritrocitario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</a:t>
                      </a:r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399"/>
                        </a:lnSpc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recuento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leucocitario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hemoglobina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(Hb),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hematocrito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(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Hto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),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recuento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reticulocitario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(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si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aplica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),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índices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corpusculares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fórmula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leucocitaria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PT</a:t>
                      </a: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completo mamíferos no tradicionales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Recuento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eritrocitario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</a:t>
                      </a:r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399"/>
                        </a:lnSpc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recuento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leucocitos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hemoglobina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(Hb),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hematocrito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(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Hto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),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recuento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reticulocitario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(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si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aplica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),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índices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corpusculares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.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fórmula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leucocitaria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PT</a:t>
                      </a: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Hemograma completo aves/reptiles/peces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 o verde (dependiendo la especie)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Recuento absoluto de leucocitos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Recuento absoluto de leucocitos y fórmula diferencial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4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Recuento reticulocitario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Frotis de sangre capilar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Recuento de plaquetas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8" name="Google Shape;188;p4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723379" y="1435947"/>
            <a:ext cx="1993992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HEMATOLOGÍA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191" name="Google Shape;191;p4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192" name="Google Shape;192;p4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193" name="Google Shape;193;p4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5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199" name="Google Shape;199;p5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5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5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478600" y="1382325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207" name="Google Shape;207;p5"/>
          <p:cNvSpPr txBox="1"/>
          <p:nvPr/>
        </p:nvSpPr>
        <p:spPr>
          <a:xfrm>
            <a:off x="778325" y="1353571"/>
            <a:ext cx="17103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BIOQUÍMICA</a:t>
            </a:r>
            <a:endParaRPr/>
          </a:p>
        </p:txBody>
      </p:sp>
      <p:sp>
        <p:nvSpPr>
          <p:cNvPr id="208" name="Google Shape;208;p5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9" name="Google Shape;209;p5"/>
          <p:cNvGraphicFramePr/>
          <p:nvPr>
            <p:extLst>
              <p:ext uri="{D42A27DB-BD31-4B8C-83A1-F6EECF244321}">
                <p14:modId xmlns:p14="http://schemas.microsoft.com/office/powerpoint/2010/main" val="2552369216"/>
              </p:ext>
            </p:extLst>
          </p:nvPr>
        </p:nvGraphicFramePr>
        <p:xfrm>
          <a:off x="478600" y="1641314"/>
          <a:ext cx="6602775" cy="8407906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3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0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4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4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 TIPO DE MUESTRA</a:t>
                      </a:r>
                      <a:endParaRPr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 RESULTADO </a:t>
                      </a:r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(HORAS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HÁBILES)</a:t>
                      </a:r>
                      <a:endParaRPr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Ácidos biliares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L" sz="10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Preprandial</a:t>
                      </a:r>
                      <a:r>
                        <a:rPr lang="es-CL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y postprandial</a:t>
                      </a: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Ácido úrico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Albúmina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ALT/GPT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Amilasa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Amiloide sérico felino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 o verde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AST/GOT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Bilirrubina directa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Bilirrubina indirecta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Bilirrubina total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Colesterol total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7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CPK total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Creatinina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Fosfatasa alcalina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Fructosamina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HDL colesterol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Globulinas totales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Glucosa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gris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Índice albúmina/globulinas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Lactato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gris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LDH total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Lipasa total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Lipasa pancreática específica (canina/felina)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Proteína C reactiva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Proteínas totales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SDMA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roja/verde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SDMA IDEXX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amarilla/roja/verde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TLI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roja/verde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Triglicéridos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38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Urea</a:t>
                      </a:r>
                      <a:endParaRPr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 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9525" marR="9525" marT="9525" marB="95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pSp>
        <p:nvGrpSpPr>
          <p:cNvPr id="210" name="Google Shape;210;p5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211" name="Google Shape;211;p5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5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3" name="Google Shape;213;p5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214" name="Google Shape;214;p5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5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220" name="Google Shape;220;p5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221" name="Google Shape;221;p5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222" name="Google Shape;222;p5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223" name="Google Shape;223;p5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224" name="Google Shape;224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p5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6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232" name="Google Shape;232;p6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6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6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505875" y="1791580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6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6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9" name="Google Shape;239;p6"/>
          <p:cNvGraphicFramePr/>
          <p:nvPr>
            <p:extLst>
              <p:ext uri="{D42A27DB-BD31-4B8C-83A1-F6EECF244321}">
                <p14:modId xmlns:p14="http://schemas.microsoft.com/office/powerpoint/2010/main" val="4097196216"/>
              </p:ext>
            </p:extLst>
          </p:nvPr>
        </p:nvGraphicFramePr>
        <p:xfrm>
          <a:off x="482561" y="2141934"/>
          <a:ext cx="6709650" cy="3128113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87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1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MUESTRA</a:t>
                      </a:r>
                      <a:endParaRPr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Calcio iónico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72-80 hrs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Calcio total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 o roja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Electrolitos séricos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 o roja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Fósforo inorgánico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 o roja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Magnesio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0" name="Google Shape;240;p6"/>
          <p:cNvSpPr/>
          <p:nvPr/>
        </p:nvSpPr>
        <p:spPr>
          <a:xfrm>
            <a:off x="505875" y="5961320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2" name="Google Shape;242;p6"/>
          <p:cNvGraphicFramePr/>
          <p:nvPr>
            <p:extLst>
              <p:ext uri="{D42A27DB-BD31-4B8C-83A1-F6EECF244321}">
                <p14:modId xmlns:p14="http://schemas.microsoft.com/office/powerpoint/2010/main" val="3943080958"/>
              </p:ext>
            </p:extLst>
          </p:nvPr>
        </p:nvGraphicFramePr>
        <p:xfrm>
          <a:off x="490377" y="6344546"/>
          <a:ext cx="6701850" cy="2446024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86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25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4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 dirty="0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5715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MUESTRA</a:t>
                      </a:r>
                      <a:endParaRPr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Dimero D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celeste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0,9 mL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Fibrinógeno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celeste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0,9 mL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24-26 hrs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Tiempo de protrombina parcial activada (TTPA)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celeste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0,9 mL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Tiempo de protrombina (TP)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celeste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0,9 mL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3" name="Google Shape;243;p6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244" name="Google Shape;244;p6"/>
          <p:cNvSpPr txBox="1"/>
          <p:nvPr/>
        </p:nvSpPr>
        <p:spPr>
          <a:xfrm>
            <a:off x="805603" y="1762826"/>
            <a:ext cx="1521643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IONES</a:t>
            </a:r>
            <a:endParaRPr/>
          </a:p>
        </p:txBody>
      </p:sp>
      <p:sp>
        <p:nvSpPr>
          <p:cNvPr id="245" name="Google Shape;245;p6"/>
          <p:cNvSpPr txBox="1"/>
          <p:nvPr/>
        </p:nvSpPr>
        <p:spPr>
          <a:xfrm>
            <a:off x="805603" y="5932566"/>
            <a:ext cx="2073675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COAGULACIÓN</a:t>
            </a:r>
            <a:endParaRPr dirty="0"/>
          </a:p>
        </p:txBody>
      </p:sp>
      <p:grpSp>
        <p:nvGrpSpPr>
          <p:cNvPr id="246" name="Google Shape;246;p6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247" name="Google Shape;247;p6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6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6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250" name="Google Shape;250;p6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6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6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6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6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6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256" name="Google Shape;256;p6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257" name="Google Shape;257;p6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258" name="Google Shape;258;p6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259" name="Google Shape;259;p6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260" name="Google Shape;260;p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6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7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268" name="Google Shape;268;p7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7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7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7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7"/>
          <p:cNvSpPr/>
          <p:nvPr/>
        </p:nvSpPr>
        <p:spPr>
          <a:xfrm>
            <a:off x="517986" y="1937980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7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76" name="Google Shape;276;p7"/>
          <p:cNvGraphicFramePr/>
          <p:nvPr>
            <p:extLst>
              <p:ext uri="{D42A27DB-BD31-4B8C-83A1-F6EECF244321}">
                <p14:modId xmlns:p14="http://schemas.microsoft.com/office/powerpoint/2010/main" val="2890020293"/>
              </p:ext>
            </p:extLst>
          </p:nvPr>
        </p:nvGraphicFramePr>
        <p:xfrm>
          <a:off x="492166" y="2331554"/>
          <a:ext cx="6575650" cy="3625671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7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3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1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MUESTRA</a:t>
                      </a:r>
                      <a:endParaRPr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Creatinuria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orina o jeringa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Densidad urinaria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orina o jeringa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Proteinuria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orina o jeringa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Relación GGT/Creatinina urinaria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orina o jeringa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Uroanálisis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Físico, químico y sedimento</a:t>
                      </a:r>
                      <a:endParaRPr lang="en-US" sz="10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 mL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6-12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Uroanálisis funcional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Creatinuria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, proteinuria, UPC</a:t>
                      </a:r>
                      <a:endParaRPr lang="en-US"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(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muestra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obtenida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por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cistocentesis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2"/>
                        </a:rPr>
                        <a:t>)</a:t>
                      </a:r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6-10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lang="en-US" sz="1100" u="none" strike="noStrike" cap="none" dirty="0"/>
                    </a:p>
                  </a:txBody>
                  <a:tcPr marL="38100" marR="38100" marT="38100" marB="3810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7" name="Google Shape;277;p7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278" name="Google Shape;278;p7"/>
          <p:cNvSpPr txBox="1"/>
          <p:nvPr/>
        </p:nvSpPr>
        <p:spPr>
          <a:xfrm>
            <a:off x="817714" y="1909226"/>
            <a:ext cx="1521643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ORINA</a:t>
            </a:r>
            <a:endParaRPr/>
          </a:p>
        </p:txBody>
      </p:sp>
      <p:grpSp>
        <p:nvGrpSpPr>
          <p:cNvPr id="279" name="Google Shape;279;p7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280" name="Google Shape;280;p7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7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7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283" name="Google Shape;283;p7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7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p7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7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7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7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289" name="Google Shape;289;p7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290" name="Google Shape;290;p7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291" name="Google Shape;291;p7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292" name="Google Shape;292;p7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293" name="Google Shape;293;p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7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8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301" name="Google Shape;301;p8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8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8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8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505076" y="1641111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8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9" name="Google Shape;309;p8"/>
          <p:cNvGraphicFramePr/>
          <p:nvPr>
            <p:extLst>
              <p:ext uri="{D42A27DB-BD31-4B8C-83A1-F6EECF244321}">
                <p14:modId xmlns:p14="http://schemas.microsoft.com/office/powerpoint/2010/main" val="1018420567"/>
              </p:ext>
            </p:extLst>
          </p:nvPr>
        </p:nvGraphicFramePr>
        <p:xfrm>
          <a:off x="505076" y="2038507"/>
          <a:ext cx="6600275" cy="5054703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59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0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2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1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MUESTRA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Corticotropina (ACTH)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Cortisol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Cortisol urinario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orina o jeringa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72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Estimulación con ACTH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muestras</a:t>
                      </a:r>
                      <a:endParaRPr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 cada una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Estradiol (estrógeno)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H. tiroestimulante (TSH)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Insulina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Progesterona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1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Relación cortisol/creatinina en orina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orina o jeringa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72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9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Supresión con dexametasona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muestras</a:t>
                      </a:r>
                      <a:endParaRPr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 cada una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Testosterona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Tiroxina (T4)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Tiroxina libre (T4l)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hrs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Triyodotironina (T3)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roja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10" name="Google Shape;310;p8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311" name="Google Shape;311;p8"/>
          <p:cNvSpPr txBox="1"/>
          <p:nvPr/>
        </p:nvSpPr>
        <p:spPr>
          <a:xfrm>
            <a:off x="804804" y="1612358"/>
            <a:ext cx="2073675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HORMONAS</a:t>
            </a:r>
            <a:endParaRPr/>
          </a:p>
        </p:txBody>
      </p:sp>
      <p:grpSp>
        <p:nvGrpSpPr>
          <p:cNvPr id="312" name="Google Shape;312;p8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313" name="Google Shape;313;p8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8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5" name="Google Shape;315;p8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316" name="Google Shape;316;p8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8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8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322" name="Google Shape;322;p8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323" name="Google Shape;323;p8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324" name="Google Shape;324;p8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325" name="Google Shape;325;p8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326" name="Google Shape;326;p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8" name="Google Shape;328;p8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9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334" name="Google Shape;334;p9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9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9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9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9"/>
          <p:cNvSpPr/>
          <p:nvPr/>
        </p:nvSpPr>
        <p:spPr>
          <a:xfrm>
            <a:off x="503804" y="1497151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1" y="0"/>
                </a:lnTo>
                <a:lnTo>
                  <a:pt x="254521" y="254520"/>
                </a:lnTo>
                <a:lnTo>
                  <a:pt x="0" y="254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9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9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9"/>
          <p:cNvSpPr/>
          <p:nvPr/>
        </p:nvSpPr>
        <p:spPr>
          <a:xfrm>
            <a:off x="503804" y="5893315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1" y="0"/>
                </a:lnTo>
                <a:lnTo>
                  <a:pt x="254521" y="254520"/>
                </a:lnTo>
                <a:lnTo>
                  <a:pt x="0" y="254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42" name="Google Shape;342;p9"/>
          <p:cNvGraphicFramePr/>
          <p:nvPr>
            <p:extLst>
              <p:ext uri="{D42A27DB-BD31-4B8C-83A1-F6EECF244321}">
                <p14:modId xmlns:p14="http://schemas.microsoft.com/office/powerpoint/2010/main" val="2574751639"/>
              </p:ext>
            </p:extLst>
          </p:nvPr>
        </p:nvGraphicFramePr>
        <p:xfrm>
          <a:off x="503804" y="1806911"/>
          <a:ext cx="6552425" cy="3883781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5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7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8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4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Citología aguja fina, impronta, raspados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Frotis (PAF/PAAF)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PAF, PAAF subcutaneo o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órgano, fluidos o impronta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3-4 días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Citología vaginal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Hisopado vaginal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Extendido fijado al aire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hrs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Citoquímica</a:t>
                      </a: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líquidos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efusiones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líquidos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cavitarios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</a:t>
                      </a:r>
                      <a:endParaRPr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 y roja/jeringa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mL, 0,5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hrs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Citoquímica LCR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 y roja/jeringa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hrs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Test Rivalta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lila, roja/jeringa esteril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mL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8-12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3" name="Google Shape;343;p9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44" name="Google Shape;344;p9"/>
          <p:cNvGraphicFramePr/>
          <p:nvPr>
            <p:extLst>
              <p:ext uri="{D42A27DB-BD31-4B8C-83A1-F6EECF244321}">
                <p14:modId xmlns:p14="http://schemas.microsoft.com/office/powerpoint/2010/main" val="2165363168"/>
              </p:ext>
            </p:extLst>
          </p:nvPr>
        </p:nvGraphicFramePr>
        <p:xfrm>
          <a:off x="503804" y="6214965"/>
          <a:ext cx="6552375" cy="3684573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4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0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8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4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Citología ótica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Ácaros y levaduras</a:t>
                      </a:r>
                      <a:endParaRPr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 en tórula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8-24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Dermatológico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Directo de piel/pelo, detección de </a:t>
                      </a:r>
                      <a:r>
                        <a:rPr lang="es-MX" sz="10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Malassezia</a:t>
                      </a:r>
                      <a:r>
                        <a:rPr lang="es-MX" sz="1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y </a:t>
                      </a:r>
                      <a:r>
                        <a:rPr lang="es-MX" sz="10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tricograma</a:t>
                      </a:r>
                      <a:endParaRPr sz="1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Cinta adhesiva, frasco estéril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 en tórula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8-24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Directo de piel/pelo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o contenedor estéril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8-24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Malazzesia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Cinta adhesiva, frasco estéril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 en tórula</a:t>
                      </a:r>
                      <a:endParaRPr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8-24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Tricograma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estéril o microtubo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</a:t>
                      </a:r>
                      <a:endParaRPr sz="1100" u="none" strike="noStrike" cap="none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8-24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47625" marR="47625" marT="47625" marB="4762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5" name="Google Shape;345;p9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346" name="Google Shape;346;p9"/>
          <p:cNvSpPr txBox="1"/>
          <p:nvPr/>
        </p:nvSpPr>
        <p:spPr>
          <a:xfrm>
            <a:off x="803524" y="1468400"/>
            <a:ext cx="24873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CITODIAGNÓSTICO</a:t>
            </a:r>
            <a:endParaRPr/>
          </a:p>
        </p:txBody>
      </p:sp>
      <p:sp>
        <p:nvSpPr>
          <p:cNvPr id="347" name="Google Shape;347;p9"/>
          <p:cNvSpPr txBox="1"/>
          <p:nvPr/>
        </p:nvSpPr>
        <p:spPr>
          <a:xfrm>
            <a:off x="803532" y="5864561"/>
            <a:ext cx="2073675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PIEL</a:t>
            </a:r>
            <a:endParaRPr/>
          </a:p>
        </p:txBody>
      </p:sp>
      <p:grpSp>
        <p:nvGrpSpPr>
          <p:cNvPr id="348" name="Google Shape;348;p9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349" name="Google Shape;349;p9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9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1" name="Google Shape;351;p9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352" name="Google Shape;352;p9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9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4" name="Google Shape;354;p9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9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9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9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358" name="Google Shape;358;p9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359" name="Google Shape;359;p9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360" name="Google Shape;360;p9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361" name="Google Shape;361;p9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362" name="Google Shape;362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4" name="Google Shape;364;p9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p10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370" name="Google Shape;370;p10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10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10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0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0"/>
          <p:cNvSpPr/>
          <p:nvPr/>
        </p:nvSpPr>
        <p:spPr>
          <a:xfrm>
            <a:off x="554407" y="1837130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0"/>
                </a:lnTo>
                <a:lnTo>
                  <a:pt x="0" y="254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0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0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0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8" name="Google Shape;378;p10"/>
          <p:cNvGraphicFramePr/>
          <p:nvPr>
            <p:extLst>
              <p:ext uri="{D42A27DB-BD31-4B8C-83A1-F6EECF244321}">
                <p14:modId xmlns:p14="http://schemas.microsoft.com/office/powerpoint/2010/main" val="4284960806"/>
              </p:ext>
            </p:extLst>
          </p:nvPr>
        </p:nvGraphicFramePr>
        <p:xfrm>
          <a:off x="519511" y="2354307"/>
          <a:ext cx="6459000" cy="6136069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50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6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MUESTRA</a:t>
                      </a:r>
                      <a:endParaRPr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Distemper canino anticuerpos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12-24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Ehrlichia</a:t>
                      </a:r>
                      <a:r>
                        <a:rPr lang="en-US" sz="999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+ 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Anaplasma anticuerpos IgG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12-24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Snap 4DX plus IDEXX (Ehrlichia+Anaplasma+ Dirofilaria+Borrelia)</a:t>
                      </a:r>
                      <a:endParaRPr sz="999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999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999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0.5 mL</a:t>
                      </a:r>
                      <a:endParaRPr sz="999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12-25 hrs</a:t>
                      </a:r>
                      <a:endParaRPr sz="999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Inmunodeficiencia felina (FIV) anticuerpos + Leucemia felina (FeLV) antígeno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8-24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Inmunodeficiencia felina (FIV) anticuerpos + Leucemia felina (FeLV) antígeno IDEXX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12-24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Leptospirosis anticuerpo anti IgG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Parvovirus canino (CPV) anticuerpo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12-24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0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Parvovirus canino anticuerpo + Distemper canino anticuerpo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12-24 hrs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Toxoplasmosis (</a:t>
                      </a: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T. gondii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 anticuerpos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amarilla/roja/lila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0,5 mL</a:t>
                      </a:r>
                      <a:endParaRPr sz="1100" u="none" strike="noStrike" cap="none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24-36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hrs</a:t>
                      </a:r>
                      <a:endParaRPr sz="1100" u="none" strike="noStrike" cap="none" dirty="0"/>
                    </a:p>
                  </a:txBody>
                  <a:tcPr marL="28575" marR="28575" marT="28575" marB="28575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79" name="Google Shape;379;p10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380" name="Google Shape;380;p10"/>
          <p:cNvSpPr txBox="1"/>
          <p:nvPr/>
        </p:nvSpPr>
        <p:spPr>
          <a:xfrm>
            <a:off x="854135" y="1808376"/>
            <a:ext cx="2246346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SEROLOGÍA</a:t>
            </a:r>
            <a:endParaRPr/>
          </a:p>
        </p:txBody>
      </p:sp>
      <p:grpSp>
        <p:nvGrpSpPr>
          <p:cNvPr id="381" name="Google Shape;381;p10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382" name="Google Shape;382;p10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0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4" name="Google Shape;384;p10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385" name="Google Shape;385;p10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0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7" name="Google Shape;387;p10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0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0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0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391" name="Google Shape;391;p10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392" name="Google Shape;392;p10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393" name="Google Shape;393;p10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394" name="Google Shape;394;p10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395" name="Google Shape;395;p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7" name="Google Shape;397;p10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11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403" name="Google Shape;403;p11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11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11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1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1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1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1"/>
          <p:cNvSpPr/>
          <p:nvPr/>
        </p:nvSpPr>
        <p:spPr>
          <a:xfrm>
            <a:off x="577528" y="1777181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1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1" name="Google Shape;411;p11"/>
          <p:cNvGraphicFramePr/>
          <p:nvPr>
            <p:extLst>
              <p:ext uri="{D42A27DB-BD31-4B8C-83A1-F6EECF244321}">
                <p14:modId xmlns:p14="http://schemas.microsoft.com/office/powerpoint/2010/main" val="3517989078"/>
              </p:ext>
            </p:extLst>
          </p:nvPr>
        </p:nvGraphicFramePr>
        <p:xfrm>
          <a:off x="608414" y="2278733"/>
          <a:ext cx="6380450" cy="6947099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46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6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0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</a:t>
                      </a:r>
                      <a:r>
                        <a:rPr lang="en-US" sz="1100" b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 MUESTRA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Anaplasma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spp.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Anaplasma platis 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 </a:t>
                      </a: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Ehrlichia canis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Sangre o </a:t>
                      </a:r>
                      <a:r>
                        <a:rPr lang="en-US" sz="999" b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líquido</a:t>
                      </a:r>
                      <a:r>
                        <a:rPr lang="en-US" sz="999" b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b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sinovial</a:t>
                      </a:r>
                      <a:endParaRPr lang="en-US" sz="11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tapa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Calicivirus felino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Isopado</a:t>
                      </a:r>
                      <a:r>
                        <a:rPr lang="en-US" sz="999" b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999" b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nasofaringeo</a:t>
                      </a:r>
                      <a:endParaRPr lang="en-US" sz="11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Tótula Stuart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Virus distemper canino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b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Sangre, </a:t>
                      </a:r>
                      <a:r>
                        <a:rPr lang="en-US" sz="999" b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secreciones</a:t>
                      </a:r>
                      <a:r>
                        <a:rPr lang="en-US" sz="999" b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</a:t>
                      </a:r>
                      <a:r>
                        <a:rPr lang="en-US" sz="999" b="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orina</a:t>
                      </a:r>
                      <a:r>
                        <a:rPr lang="en-US" sz="999" b="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, LCR</a:t>
                      </a:r>
                      <a:endParaRPr lang="en-US" sz="11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tótula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Stuart,</a:t>
                      </a: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Ehrlichia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spp.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Virus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inmunodeficiencia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felina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(FIV)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Virus leucemia felina (FeLV)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Leptospira</a:t>
                      </a: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spp. o</a:t>
                      </a: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i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interrogans</a:t>
                      </a:r>
                      <a:endParaRPr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Sangre u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orina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</a:t>
                      </a: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tótula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Stuart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Parvovirus canino tipo 1 o 2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Sangre,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fecas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o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tejidos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</a:t>
                      </a: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medio de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transporte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02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Parvovirus canino tipo 1 y 2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9"/>
                        </a:lnSpc>
                        <a:defRPr/>
                      </a:pP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Sangre,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fecas</a:t>
                      </a:r>
                      <a:r>
                        <a:rPr lang="en-US" sz="999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o </a:t>
                      </a:r>
                      <a:r>
                        <a:rPr lang="en-US" sz="999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tejidos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lila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</a:t>
                      </a:r>
                      <a:r>
                        <a:rPr lang="en-US" sz="110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Open Sans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medio de </a:t>
                      </a:r>
                      <a:r>
                        <a:rPr lang="en-US" sz="999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transporte</a:t>
                      </a:r>
                      <a:endParaRPr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9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Mycoplasmas hemotrópicos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Tubo tapa lila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 mL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Otros (consultar al laboratorio)</a:t>
                      </a: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99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días</a:t>
                      </a:r>
                      <a:endParaRPr sz="1100" u="none" strike="noStrike" cap="none" dirty="0"/>
                    </a:p>
                  </a:txBody>
                  <a:tcPr marL="19050" marR="19050" marT="19050" marB="190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12" name="Google Shape;412;p11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413" name="Google Shape;413;p11"/>
          <p:cNvSpPr txBox="1"/>
          <p:nvPr/>
        </p:nvSpPr>
        <p:spPr>
          <a:xfrm>
            <a:off x="877255" y="1748427"/>
            <a:ext cx="3195187" cy="32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BIOLOGÍA MOLECULAR*</a:t>
            </a:r>
            <a:endParaRPr dirty="0"/>
          </a:p>
        </p:txBody>
      </p:sp>
      <p:grpSp>
        <p:nvGrpSpPr>
          <p:cNvPr id="414" name="Google Shape;414;p11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415" name="Google Shape;415;p11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1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7" name="Google Shape;417;p11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418" name="Google Shape;418;p11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1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0" name="Google Shape;420;p11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1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1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1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424" name="Google Shape;424;p11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425" name="Google Shape;425;p11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426" name="Google Shape;426;p11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427" name="Google Shape;427;p11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428" name="Google Shape;428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0" name="Google Shape;430;p11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13;p11">
            <a:extLst>
              <a:ext uri="{FF2B5EF4-FFF2-40B4-BE49-F238E27FC236}">
                <a16:creationId xmlns:a16="http://schemas.microsoft.com/office/drawing/2014/main" id="{0F37F3F0-39E5-972E-C959-586776878606}"/>
              </a:ext>
            </a:extLst>
          </p:cNvPr>
          <p:cNvSpPr txBox="1"/>
          <p:nvPr/>
        </p:nvSpPr>
        <p:spPr>
          <a:xfrm>
            <a:off x="604155" y="9579470"/>
            <a:ext cx="6380450" cy="36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*Para </a:t>
            </a:r>
            <a:r>
              <a:rPr lang="en-US" sz="1100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exámenes</a:t>
            </a:r>
            <a:r>
              <a:rPr lang="en-US" sz="1100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 de </a:t>
            </a:r>
            <a:r>
              <a:rPr lang="en-US" sz="1100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urgencia</a:t>
            </a:r>
            <a:r>
              <a:rPr lang="en-US" sz="1100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 con </a:t>
            </a:r>
            <a:r>
              <a:rPr lang="en-US" sz="1100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resultados</a:t>
            </a:r>
            <a:r>
              <a:rPr lang="en-US" sz="1100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dentro</a:t>
            </a:r>
            <a:r>
              <a:rPr lang="en-US" sz="1100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 de 24 horas se cobra un </a:t>
            </a:r>
            <a:r>
              <a:rPr lang="en-US" sz="1100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recargo</a:t>
            </a:r>
            <a:r>
              <a:rPr lang="en-US" sz="1100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Montserrat"/>
              </a:rPr>
              <a:t> de 25% del valor</a:t>
            </a:r>
            <a:endParaRPr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p12"/>
          <p:cNvGrpSpPr/>
          <p:nvPr/>
        </p:nvGrpSpPr>
        <p:grpSpPr>
          <a:xfrm>
            <a:off x="-262706" y="-219469"/>
            <a:ext cx="8006639" cy="1541975"/>
            <a:chOff x="0" y="-28575"/>
            <a:chExt cx="3340372" cy="643312"/>
          </a:xfrm>
        </p:grpSpPr>
        <p:sp>
          <p:nvSpPr>
            <p:cNvPr id="436" name="Google Shape;436;p12"/>
            <p:cNvSpPr/>
            <p:nvPr/>
          </p:nvSpPr>
          <p:spPr>
            <a:xfrm>
              <a:off x="0" y="0"/>
              <a:ext cx="3340372" cy="614737"/>
            </a:xfrm>
            <a:custGeom>
              <a:avLst/>
              <a:gdLst/>
              <a:ahLst/>
              <a:cxnLst/>
              <a:rect l="l" t="t" r="r" b="b"/>
              <a:pathLst>
                <a:path w="3340372" h="614737" extrusionOk="0">
                  <a:moveTo>
                    <a:pt x="16438" y="0"/>
                  </a:moveTo>
                  <a:lnTo>
                    <a:pt x="3323934" y="0"/>
                  </a:lnTo>
                  <a:cubicBezTo>
                    <a:pt x="3333012" y="0"/>
                    <a:pt x="3340372" y="7360"/>
                    <a:pt x="3340372" y="16438"/>
                  </a:cubicBezTo>
                  <a:lnTo>
                    <a:pt x="3340372" y="598299"/>
                  </a:lnTo>
                  <a:cubicBezTo>
                    <a:pt x="3340372" y="607378"/>
                    <a:pt x="3333012" y="614737"/>
                    <a:pt x="3323934" y="614737"/>
                  </a:cubicBezTo>
                  <a:lnTo>
                    <a:pt x="16438" y="614737"/>
                  </a:lnTo>
                  <a:cubicBezTo>
                    <a:pt x="7360" y="614737"/>
                    <a:pt x="0" y="607378"/>
                    <a:pt x="0" y="598299"/>
                  </a:cubicBezTo>
                  <a:lnTo>
                    <a:pt x="0" y="16438"/>
                  </a:lnTo>
                  <a:cubicBezTo>
                    <a:pt x="0" y="7360"/>
                    <a:pt x="7360" y="0"/>
                    <a:pt x="16438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12"/>
            <p:cNvSpPr txBox="1"/>
            <p:nvPr/>
          </p:nvSpPr>
          <p:spPr>
            <a:xfrm>
              <a:off x="0" y="-28575"/>
              <a:ext cx="3340372" cy="6433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8" name="Google Shape;438;p12"/>
          <p:cNvSpPr/>
          <p:nvPr/>
        </p:nvSpPr>
        <p:spPr>
          <a:xfrm>
            <a:off x="4220703" y="6303682"/>
            <a:ext cx="3018003" cy="4388318"/>
          </a:xfrm>
          <a:custGeom>
            <a:avLst/>
            <a:gdLst/>
            <a:ahLst/>
            <a:cxnLst/>
            <a:rect l="l" t="t" r="r" b="b"/>
            <a:pathLst>
              <a:path w="3018003" h="4388318" extrusionOk="0">
                <a:moveTo>
                  <a:pt x="0" y="0"/>
                </a:moveTo>
                <a:lnTo>
                  <a:pt x="3018003" y="0"/>
                </a:lnTo>
                <a:lnTo>
                  <a:pt x="3018003" y="4388318"/>
                </a:lnTo>
                <a:lnTo>
                  <a:pt x="0" y="438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r="-26086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9" name="Google Shape;439;p12"/>
          <p:cNvGrpSpPr/>
          <p:nvPr/>
        </p:nvGrpSpPr>
        <p:grpSpPr>
          <a:xfrm>
            <a:off x="-2059544" y="10026460"/>
            <a:ext cx="10069538" cy="998312"/>
            <a:chOff x="0" y="-28575"/>
            <a:chExt cx="3608695" cy="357773"/>
          </a:xfrm>
        </p:grpSpPr>
        <p:sp>
          <p:nvSpPr>
            <p:cNvPr id="440" name="Google Shape;440;p12"/>
            <p:cNvSpPr/>
            <p:nvPr/>
          </p:nvSpPr>
          <p:spPr>
            <a:xfrm>
              <a:off x="0" y="0"/>
              <a:ext cx="3608695" cy="329198"/>
            </a:xfrm>
            <a:custGeom>
              <a:avLst/>
              <a:gdLst/>
              <a:ahLst/>
              <a:cxnLst/>
              <a:rect l="l" t="t" r="r" b="b"/>
              <a:pathLst>
                <a:path w="3608695" h="329198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316127"/>
                  </a:lnTo>
                  <a:cubicBezTo>
                    <a:pt x="3608695" y="319594"/>
                    <a:pt x="3607318" y="322918"/>
                    <a:pt x="3604867" y="325369"/>
                  </a:cubicBezTo>
                  <a:cubicBezTo>
                    <a:pt x="3602415" y="327821"/>
                    <a:pt x="3599091" y="329198"/>
                    <a:pt x="3595624" y="329198"/>
                  </a:cubicBezTo>
                  <a:lnTo>
                    <a:pt x="13070" y="329198"/>
                  </a:lnTo>
                  <a:cubicBezTo>
                    <a:pt x="5852" y="329198"/>
                    <a:pt x="0" y="323346"/>
                    <a:pt x="0" y="316127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12"/>
            <p:cNvSpPr txBox="1"/>
            <p:nvPr/>
          </p:nvSpPr>
          <p:spPr>
            <a:xfrm>
              <a:off x="0" y="-28575"/>
              <a:ext cx="3608695" cy="357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2" name="Google Shape;442;p12"/>
          <p:cNvGrpSpPr/>
          <p:nvPr/>
        </p:nvGrpSpPr>
        <p:grpSpPr>
          <a:xfrm>
            <a:off x="-2192805" y="10126854"/>
            <a:ext cx="10069538" cy="2635688"/>
            <a:chOff x="0" y="-28575"/>
            <a:chExt cx="3608695" cy="944571"/>
          </a:xfrm>
        </p:grpSpPr>
        <p:sp>
          <p:nvSpPr>
            <p:cNvPr id="443" name="Google Shape;443;p12"/>
            <p:cNvSpPr/>
            <p:nvPr/>
          </p:nvSpPr>
          <p:spPr>
            <a:xfrm>
              <a:off x="0" y="0"/>
              <a:ext cx="3608695" cy="915996"/>
            </a:xfrm>
            <a:custGeom>
              <a:avLst/>
              <a:gdLst/>
              <a:ahLst/>
              <a:cxnLst/>
              <a:rect l="l" t="t" r="r" b="b"/>
              <a:pathLst>
                <a:path w="3608695" h="915996" extrusionOk="0">
                  <a:moveTo>
                    <a:pt x="13070" y="0"/>
                  </a:moveTo>
                  <a:lnTo>
                    <a:pt x="3595624" y="0"/>
                  </a:lnTo>
                  <a:cubicBezTo>
                    <a:pt x="3602843" y="0"/>
                    <a:pt x="3608695" y="5852"/>
                    <a:pt x="3608695" y="13070"/>
                  </a:cubicBezTo>
                  <a:lnTo>
                    <a:pt x="3608695" y="902926"/>
                  </a:lnTo>
                  <a:cubicBezTo>
                    <a:pt x="3608695" y="906392"/>
                    <a:pt x="3607318" y="909717"/>
                    <a:pt x="3604867" y="912168"/>
                  </a:cubicBezTo>
                  <a:cubicBezTo>
                    <a:pt x="3602415" y="914619"/>
                    <a:pt x="3599091" y="915996"/>
                    <a:pt x="3595624" y="915996"/>
                  </a:cubicBezTo>
                  <a:lnTo>
                    <a:pt x="13070" y="915996"/>
                  </a:lnTo>
                  <a:cubicBezTo>
                    <a:pt x="5852" y="915996"/>
                    <a:pt x="0" y="910144"/>
                    <a:pt x="0" y="902926"/>
                  </a:cubicBezTo>
                  <a:lnTo>
                    <a:pt x="0" y="13070"/>
                  </a:lnTo>
                  <a:cubicBezTo>
                    <a:pt x="0" y="5852"/>
                    <a:pt x="5852" y="0"/>
                    <a:pt x="13070" y="0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2"/>
            <p:cNvSpPr txBox="1"/>
            <p:nvPr/>
          </p:nvSpPr>
          <p:spPr>
            <a:xfrm>
              <a:off x="0" y="-28575"/>
              <a:ext cx="3608695" cy="944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9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5" name="Google Shape;445;p12"/>
          <p:cNvSpPr/>
          <p:nvPr/>
        </p:nvSpPr>
        <p:spPr>
          <a:xfrm rot="10604504">
            <a:off x="5668951" y="456919"/>
            <a:ext cx="3556262" cy="1342804"/>
          </a:xfrm>
          <a:custGeom>
            <a:avLst/>
            <a:gdLst/>
            <a:ahLst/>
            <a:cxnLst/>
            <a:rect l="l" t="t" r="r" b="b"/>
            <a:pathLst>
              <a:path w="3556262" h="1342804" extrusionOk="0">
                <a:moveTo>
                  <a:pt x="0" y="0"/>
                </a:moveTo>
                <a:lnTo>
                  <a:pt x="3556263" y="0"/>
                </a:lnTo>
                <a:lnTo>
                  <a:pt x="3556263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t="-2459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2"/>
          <p:cNvSpPr/>
          <p:nvPr/>
        </p:nvSpPr>
        <p:spPr>
          <a:xfrm>
            <a:off x="2071639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2"/>
          <p:cNvSpPr/>
          <p:nvPr/>
        </p:nvSpPr>
        <p:spPr>
          <a:xfrm>
            <a:off x="4072443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2"/>
          <p:cNvSpPr/>
          <p:nvPr/>
        </p:nvSpPr>
        <p:spPr>
          <a:xfrm>
            <a:off x="307637" y="10268964"/>
            <a:ext cx="296519" cy="296519"/>
          </a:xfrm>
          <a:custGeom>
            <a:avLst/>
            <a:gdLst/>
            <a:ahLst/>
            <a:cxnLst/>
            <a:rect l="l" t="t" r="r" b="b"/>
            <a:pathLst>
              <a:path w="296519" h="296519" extrusionOk="0">
                <a:moveTo>
                  <a:pt x="0" y="0"/>
                </a:moveTo>
                <a:lnTo>
                  <a:pt x="296519" y="0"/>
                </a:lnTo>
                <a:lnTo>
                  <a:pt x="296519" y="296519"/>
                </a:lnTo>
                <a:lnTo>
                  <a:pt x="0" y="296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2"/>
          <p:cNvSpPr/>
          <p:nvPr/>
        </p:nvSpPr>
        <p:spPr>
          <a:xfrm>
            <a:off x="4959651" y="89931"/>
            <a:ext cx="2487432" cy="1002235"/>
          </a:xfrm>
          <a:custGeom>
            <a:avLst/>
            <a:gdLst/>
            <a:ahLst/>
            <a:cxnLst/>
            <a:rect l="l" t="t" r="r" b="b"/>
            <a:pathLst>
              <a:path w="2487432" h="1002235" extrusionOk="0">
                <a:moveTo>
                  <a:pt x="0" y="0"/>
                </a:moveTo>
                <a:lnTo>
                  <a:pt x="2487432" y="0"/>
                </a:lnTo>
                <a:lnTo>
                  <a:pt x="2487432" y="1002235"/>
                </a:lnTo>
                <a:lnTo>
                  <a:pt x="0" y="1002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2"/>
          <p:cNvSpPr/>
          <p:nvPr/>
        </p:nvSpPr>
        <p:spPr>
          <a:xfrm>
            <a:off x="478600" y="1791580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2"/>
          <p:cNvSpPr/>
          <p:nvPr/>
        </p:nvSpPr>
        <p:spPr>
          <a:xfrm>
            <a:off x="0" y="-1601373"/>
            <a:ext cx="5434742" cy="2900793"/>
          </a:xfrm>
          <a:custGeom>
            <a:avLst/>
            <a:gdLst/>
            <a:ahLst/>
            <a:cxnLst/>
            <a:rect l="l" t="t" r="r" b="b"/>
            <a:pathLst>
              <a:path w="5434742" h="2900793" extrusionOk="0">
                <a:moveTo>
                  <a:pt x="0" y="0"/>
                </a:moveTo>
                <a:lnTo>
                  <a:pt x="5434742" y="0"/>
                </a:lnTo>
                <a:lnTo>
                  <a:pt x="5434742" y="2900793"/>
                </a:lnTo>
                <a:lnTo>
                  <a:pt x="0" y="290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7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2"/>
          <p:cNvSpPr/>
          <p:nvPr/>
        </p:nvSpPr>
        <p:spPr>
          <a:xfrm rot="5400000">
            <a:off x="6260493" y="-7869"/>
            <a:ext cx="1087014" cy="1282612"/>
          </a:xfrm>
          <a:custGeom>
            <a:avLst/>
            <a:gdLst/>
            <a:ahLst/>
            <a:cxnLst/>
            <a:rect l="l" t="t" r="r" b="b"/>
            <a:pathLst>
              <a:path w="1087014" h="1282612" extrusionOk="0">
                <a:moveTo>
                  <a:pt x="0" y="0"/>
                </a:moveTo>
                <a:lnTo>
                  <a:pt x="1087014" y="0"/>
                </a:lnTo>
                <a:lnTo>
                  <a:pt x="1087014" y="1282612"/>
                </a:lnTo>
                <a:lnTo>
                  <a:pt x="0" y="128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53" name="Google Shape;453;p12"/>
          <p:cNvGraphicFramePr/>
          <p:nvPr>
            <p:extLst>
              <p:ext uri="{D42A27DB-BD31-4B8C-83A1-F6EECF244321}">
                <p14:modId xmlns:p14="http://schemas.microsoft.com/office/powerpoint/2010/main" val="2816210647"/>
              </p:ext>
            </p:extLst>
          </p:nvPr>
        </p:nvGraphicFramePr>
        <p:xfrm>
          <a:off x="489478" y="2302943"/>
          <a:ext cx="6566600" cy="4460478"/>
        </p:xfrm>
        <a:graphic>
          <a:graphicData uri="http://schemas.openxmlformats.org/drawingml/2006/table">
            <a:tbl>
              <a:tblPr>
                <a:noFill/>
                <a:tableStyleId>{EDE9F2AE-1E65-40D9-9675-CF4025B29E7D}</a:tableStyleId>
              </a:tblPr>
              <a:tblGrid>
                <a:gridCol w="162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EXAMEN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DESCRIPCIÓN</a:t>
                      </a:r>
                      <a:endParaRPr lang="en-US"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CONTENEDOR O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TIPO DE MUESTRA</a:t>
                      </a:r>
                      <a:endParaRPr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VOLUMEN MÍNIMO DE MUESTRA</a:t>
                      </a:r>
                      <a:endParaRPr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ENTREGA DE</a:t>
                      </a:r>
                      <a:endParaRPr sz="1100" u="none" strike="noStrike" cap="none"/>
                    </a:p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RESULTADO (HORAS HÁBILES)</a:t>
                      </a:r>
                      <a:endParaRPr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Cultivo bacteriano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Incluye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antibiograma</a:t>
                      </a:r>
                      <a:endParaRPr lang="en-US" sz="1000" dirty="0">
                        <a:solidFill>
                          <a:srgbClr val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Tórula Stuart o jeringa estéril (para efusiones)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</a:t>
                      </a:r>
                      <a:r>
                        <a:rPr lang="es-MX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ml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secreción</a:t>
                      </a:r>
                      <a:endParaRPr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4-5 días</a:t>
                      </a:r>
                      <a:endParaRPr kumimoji="0" 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Cultivo de hongos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 1"/>
                      </a:endParaRPr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esteril o tórula Stuart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gr pelo/uña/</a:t>
                      </a:r>
                      <a:endParaRPr kumimoji="0" lang="es-MX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detritus, secreción</a:t>
                      </a:r>
                      <a:endParaRPr kumimoji="0" lang="es-MX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22 días</a:t>
                      </a:r>
                      <a:endParaRPr kumimoji="0" 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2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Coproparasitario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Muestras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de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fecas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tomadas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3 días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alternos</a:t>
                      </a: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defRPr/>
                      </a:pP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con conservante (solicitar al laboratorio)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 gr </a:t>
                      </a: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3-5 días</a:t>
                      </a: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Coprocultivo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endParaRPr lang="en-US" sz="11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Frasco esteril o medio de transporte Cary Bair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 gr</a:t>
                      </a: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3-5 días</a:t>
                      </a: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Urocultivo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Incluye</a:t>
                      </a:r>
                      <a:r>
                        <a:rPr kumimoji="0" lang="en-US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 </a:t>
                      </a:r>
                      <a:r>
                        <a:rPr kumimoji="0" lang="en-US" sz="10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 1"/>
                        </a:rPr>
                        <a:t>antibiograma</a:t>
                      </a:r>
                      <a:endParaRPr kumimoji="0" 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28575" marR="28575" marT="0" marB="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Jeringa</a:t>
                      </a: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000" u="none" strike="noStrike" cap="none" dirty="0" err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estéril</a:t>
                      </a: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 mL</a:t>
                      </a:r>
                      <a:endParaRPr sz="1100" u="none" strike="noStrike" cap="none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3-5 días</a:t>
                      </a:r>
                      <a:endParaRPr sz="1100" u="none" strike="noStrike" cap="none" dirty="0"/>
                    </a:p>
                  </a:txBody>
                  <a:tcPr marL="57150" marR="57150" marT="57150" marB="57150" anchor="ctr">
                    <a:lnL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166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54" name="Google Shape;454;p12"/>
          <p:cNvSpPr txBox="1"/>
          <p:nvPr/>
        </p:nvSpPr>
        <p:spPr>
          <a:xfrm>
            <a:off x="373581" y="232713"/>
            <a:ext cx="3367033" cy="88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Lista de Servicios</a:t>
            </a:r>
            <a:endParaRPr/>
          </a:p>
        </p:txBody>
      </p:sp>
      <p:sp>
        <p:nvSpPr>
          <p:cNvPr id="455" name="Google Shape;455;p12"/>
          <p:cNvSpPr txBox="1"/>
          <p:nvPr/>
        </p:nvSpPr>
        <p:spPr>
          <a:xfrm>
            <a:off x="2408667" y="10327886"/>
            <a:ext cx="1533899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contacto@diagnosislab.cl</a:t>
            </a:r>
            <a:endParaRPr/>
          </a:p>
        </p:txBody>
      </p:sp>
      <p:sp>
        <p:nvSpPr>
          <p:cNvPr id="456" name="Google Shape;456;p12"/>
          <p:cNvSpPr txBox="1"/>
          <p:nvPr/>
        </p:nvSpPr>
        <p:spPr>
          <a:xfrm>
            <a:off x="4407062" y="10327886"/>
            <a:ext cx="1419498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www.diagnosislab.cl</a:t>
            </a:r>
            <a:endParaRPr/>
          </a:p>
        </p:txBody>
      </p:sp>
      <p:sp>
        <p:nvSpPr>
          <p:cNvPr id="457" name="Google Shape;457;p12"/>
          <p:cNvSpPr txBox="1"/>
          <p:nvPr/>
        </p:nvSpPr>
        <p:spPr>
          <a:xfrm>
            <a:off x="629355" y="10327886"/>
            <a:ext cx="1362924" cy="17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+56 9 7547 4530</a:t>
            </a:r>
            <a:endParaRPr/>
          </a:p>
        </p:txBody>
      </p:sp>
      <p:sp>
        <p:nvSpPr>
          <p:cNvPr id="458" name="Google Shape;458;p12"/>
          <p:cNvSpPr txBox="1"/>
          <p:nvPr/>
        </p:nvSpPr>
        <p:spPr>
          <a:xfrm>
            <a:off x="778328" y="1762826"/>
            <a:ext cx="2246346" cy="28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MICROBIOLOGÍA</a:t>
            </a:r>
            <a:endParaRPr/>
          </a:p>
        </p:txBody>
      </p:sp>
      <p:sp>
        <p:nvSpPr>
          <p:cNvPr id="459" name="Google Shape;459;p12"/>
          <p:cNvSpPr txBox="1"/>
          <p:nvPr/>
        </p:nvSpPr>
        <p:spPr>
          <a:xfrm>
            <a:off x="6218515" y="10323561"/>
            <a:ext cx="2194957" cy="16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/diagnosis_lavet</a:t>
            </a:r>
            <a:endParaRPr/>
          </a:p>
        </p:txBody>
      </p:sp>
      <p:grpSp>
        <p:nvGrpSpPr>
          <p:cNvPr id="460" name="Google Shape;460;p12"/>
          <p:cNvGrpSpPr/>
          <p:nvPr/>
        </p:nvGrpSpPr>
        <p:grpSpPr>
          <a:xfrm>
            <a:off x="5883896" y="10268964"/>
            <a:ext cx="296519" cy="296519"/>
            <a:chOff x="0" y="0"/>
            <a:chExt cx="812800" cy="812800"/>
          </a:xfrm>
        </p:grpSpPr>
        <p:sp>
          <p:nvSpPr>
            <p:cNvPr id="461" name="Google Shape;461;p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2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3" name="Google Shape;463;p12"/>
          <p:cNvSpPr/>
          <p:nvPr/>
        </p:nvSpPr>
        <p:spPr>
          <a:xfrm>
            <a:off x="5928358" y="10322382"/>
            <a:ext cx="198042" cy="198042"/>
          </a:xfrm>
          <a:custGeom>
            <a:avLst/>
            <a:gdLst/>
            <a:ahLst/>
            <a:cxnLst/>
            <a:rect l="l" t="t" r="r" b="b"/>
            <a:pathLst>
              <a:path w="198042" h="198042" extrusionOk="0">
                <a:moveTo>
                  <a:pt x="0" y="0"/>
                </a:moveTo>
                <a:lnTo>
                  <a:pt x="198042" y="0"/>
                </a:lnTo>
                <a:lnTo>
                  <a:pt x="198042" y="198042"/>
                </a:lnTo>
                <a:lnTo>
                  <a:pt x="0" y="198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DD0E7E-6BCB-0158-9C9A-53CDA24EF19C}"/>
              </a:ext>
            </a:extLst>
          </p:cNvPr>
          <p:cNvSpPr txBox="1"/>
          <p:nvPr/>
        </p:nvSpPr>
        <p:spPr>
          <a:xfrm>
            <a:off x="2309694" y="8941225"/>
            <a:ext cx="3265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0" i="0" u="none" strike="noStrike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Urgencias recargo 50% del valor</a:t>
            </a:r>
            <a:r>
              <a:rPr lang="es-MX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s-C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Google Shape;450;p12">
            <a:extLst>
              <a:ext uri="{FF2B5EF4-FFF2-40B4-BE49-F238E27FC236}">
                <a16:creationId xmlns:a16="http://schemas.microsoft.com/office/drawing/2014/main" id="{CEA80660-6ABC-01DC-57A6-3F6F47212197}"/>
              </a:ext>
            </a:extLst>
          </p:cNvPr>
          <p:cNvSpPr/>
          <p:nvPr/>
        </p:nvSpPr>
        <p:spPr>
          <a:xfrm>
            <a:off x="478600" y="7311574"/>
            <a:ext cx="254521" cy="254521"/>
          </a:xfrm>
          <a:custGeom>
            <a:avLst/>
            <a:gdLst/>
            <a:ahLst/>
            <a:cxnLst/>
            <a:rect l="l" t="t" r="r" b="b"/>
            <a:pathLst>
              <a:path w="254521" h="254521" extrusionOk="0">
                <a:moveTo>
                  <a:pt x="0" y="0"/>
                </a:moveTo>
                <a:lnTo>
                  <a:pt x="254520" y="0"/>
                </a:lnTo>
                <a:lnTo>
                  <a:pt x="254520" y="254521"/>
                </a:lnTo>
                <a:lnTo>
                  <a:pt x="0" y="2545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58;p12">
            <a:extLst>
              <a:ext uri="{FF2B5EF4-FFF2-40B4-BE49-F238E27FC236}">
                <a16:creationId xmlns:a16="http://schemas.microsoft.com/office/drawing/2014/main" id="{72DD6375-8CB7-B460-D45B-2325AB08AFF4}"/>
              </a:ext>
            </a:extLst>
          </p:cNvPr>
          <p:cNvSpPr txBox="1"/>
          <p:nvPr/>
        </p:nvSpPr>
        <p:spPr>
          <a:xfrm>
            <a:off x="778328" y="7282820"/>
            <a:ext cx="2246346" cy="32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8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Otros</a:t>
            </a:r>
            <a:endParaRPr lang="en-US" sz="1948" dirty="0">
              <a:solidFill>
                <a:srgbClr val="54545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6E6D36-F1FF-9354-6675-EF9E5982A090}"/>
              </a:ext>
            </a:extLst>
          </p:cNvPr>
          <p:cNvSpPr txBox="1"/>
          <p:nvPr/>
        </p:nvSpPr>
        <p:spPr>
          <a:xfrm>
            <a:off x="478600" y="7666489"/>
            <a:ext cx="65774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0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¿Necesitas un examen que no está en la lista? Nosotros lo gestionamos por ti. </a:t>
            </a:r>
            <a:r>
              <a:rPr lang="es-MX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¡</a:t>
            </a:r>
            <a:r>
              <a:rPr lang="es-MX" sz="1600" b="0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Contáctanos!</a:t>
            </a:r>
            <a:endParaRPr lang="es-CL" sz="1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3"/>
          <p:cNvGrpSpPr/>
          <p:nvPr/>
        </p:nvGrpSpPr>
        <p:grpSpPr>
          <a:xfrm>
            <a:off x="-96347" y="-3343634"/>
            <a:ext cx="7749194" cy="3775067"/>
            <a:chOff x="0" y="-28575"/>
            <a:chExt cx="2777136" cy="1352899"/>
          </a:xfrm>
        </p:grpSpPr>
        <p:sp>
          <p:nvSpPr>
            <p:cNvPr id="469" name="Google Shape;469;p13"/>
            <p:cNvSpPr/>
            <p:nvPr/>
          </p:nvSpPr>
          <p:spPr>
            <a:xfrm>
              <a:off x="0" y="0"/>
              <a:ext cx="2777136" cy="1324324"/>
            </a:xfrm>
            <a:custGeom>
              <a:avLst/>
              <a:gdLst/>
              <a:ahLst/>
              <a:cxnLst/>
              <a:rect l="l" t="t" r="r" b="b"/>
              <a:pathLst>
                <a:path w="2777136" h="1324324" extrusionOk="0">
                  <a:moveTo>
                    <a:pt x="0" y="0"/>
                  </a:moveTo>
                  <a:lnTo>
                    <a:pt x="2777136" y="0"/>
                  </a:lnTo>
                  <a:lnTo>
                    <a:pt x="2777136" y="1324324"/>
                  </a:lnTo>
                  <a:lnTo>
                    <a:pt x="0" y="1324324"/>
                  </a:ln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3"/>
            <p:cNvSpPr txBox="1"/>
            <p:nvPr/>
          </p:nvSpPr>
          <p:spPr>
            <a:xfrm>
              <a:off x="0" y="-28575"/>
              <a:ext cx="2777136" cy="1352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13"/>
          <p:cNvSpPr txBox="1"/>
          <p:nvPr/>
        </p:nvSpPr>
        <p:spPr>
          <a:xfrm>
            <a:off x="505327" y="775050"/>
            <a:ext cx="6557228" cy="241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Estamos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aquí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ayudarte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y ser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tu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aliado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diagnóstico</a:t>
            </a:r>
            <a:r>
              <a:rPr lang="en-US" sz="3499" b="1" dirty="0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499" b="1" dirty="0" err="1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veterinario</a:t>
            </a:r>
            <a:endParaRPr dirty="0"/>
          </a:p>
          <a:p>
            <a:pPr marL="0" marR="0" lvl="0" indent="0" algn="l" rtl="0">
              <a:lnSpc>
                <a:spcPct val="112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99" b="1" dirty="0">
              <a:solidFill>
                <a:srgbClr val="54545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2" name="Google Shape;472;p13"/>
          <p:cNvCxnSpPr>
            <a:cxnSpLocks/>
          </p:cNvCxnSpPr>
          <p:nvPr/>
        </p:nvCxnSpPr>
        <p:spPr>
          <a:xfrm>
            <a:off x="2285996" y="2728048"/>
            <a:ext cx="3128210" cy="0"/>
          </a:xfrm>
          <a:prstGeom prst="straightConnector1">
            <a:avLst/>
          </a:prstGeom>
          <a:noFill/>
          <a:ln w="19050" cap="flat" cmpd="sng">
            <a:solidFill>
              <a:srgbClr val="A2BE4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3" name="Google Shape;473;p13"/>
          <p:cNvSpPr/>
          <p:nvPr/>
        </p:nvSpPr>
        <p:spPr>
          <a:xfrm rot="10800000">
            <a:off x="0" y="6656850"/>
            <a:ext cx="7560000" cy="4035150"/>
          </a:xfrm>
          <a:custGeom>
            <a:avLst/>
            <a:gdLst/>
            <a:ahLst/>
            <a:cxnLst/>
            <a:rect l="l" t="t" r="r" b="b"/>
            <a:pathLst>
              <a:path w="7560000" h="4035150" extrusionOk="0">
                <a:moveTo>
                  <a:pt x="0" y="0"/>
                </a:moveTo>
                <a:lnTo>
                  <a:pt x="7560000" y="0"/>
                </a:lnTo>
                <a:lnTo>
                  <a:pt x="7560000" y="4035150"/>
                </a:lnTo>
                <a:lnTo>
                  <a:pt x="0" y="4035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4" name="Google Shape;474;p13"/>
          <p:cNvGrpSpPr/>
          <p:nvPr/>
        </p:nvGrpSpPr>
        <p:grpSpPr>
          <a:xfrm>
            <a:off x="0" y="4848233"/>
            <a:ext cx="7749194" cy="3775067"/>
            <a:chOff x="0" y="-28575"/>
            <a:chExt cx="2777136" cy="1352899"/>
          </a:xfrm>
        </p:grpSpPr>
        <p:sp>
          <p:nvSpPr>
            <p:cNvPr id="475" name="Google Shape;475;p13"/>
            <p:cNvSpPr/>
            <p:nvPr/>
          </p:nvSpPr>
          <p:spPr>
            <a:xfrm>
              <a:off x="0" y="0"/>
              <a:ext cx="2777136" cy="1324324"/>
            </a:xfrm>
            <a:custGeom>
              <a:avLst/>
              <a:gdLst/>
              <a:ahLst/>
              <a:cxnLst/>
              <a:rect l="l" t="t" r="r" b="b"/>
              <a:pathLst>
                <a:path w="2777136" h="1324324" extrusionOk="0">
                  <a:moveTo>
                    <a:pt x="0" y="0"/>
                  </a:moveTo>
                  <a:lnTo>
                    <a:pt x="2777136" y="0"/>
                  </a:lnTo>
                  <a:lnTo>
                    <a:pt x="2777136" y="1324324"/>
                  </a:lnTo>
                  <a:lnTo>
                    <a:pt x="0" y="1324324"/>
                  </a:lnTo>
                  <a:close/>
                </a:path>
              </a:pathLst>
            </a:custGeom>
            <a:solidFill>
              <a:srgbClr val="A2BE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3"/>
            <p:cNvSpPr txBox="1"/>
            <p:nvPr/>
          </p:nvSpPr>
          <p:spPr>
            <a:xfrm>
              <a:off x="0" y="-28575"/>
              <a:ext cx="2777136" cy="1352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7" name="Google Shape;477;p13"/>
          <p:cNvGrpSpPr/>
          <p:nvPr/>
        </p:nvGrpSpPr>
        <p:grpSpPr>
          <a:xfrm>
            <a:off x="3343323" y="3657294"/>
            <a:ext cx="4595065" cy="4577576"/>
            <a:chOff x="0" y="-28575"/>
            <a:chExt cx="1578965" cy="1466319"/>
          </a:xfrm>
        </p:grpSpPr>
        <p:sp>
          <p:nvSpPr>
            <p:cNvPr id="478" name="Google Shape;478;p13"/>
            <p:cNvSpPr/>
            <p:nvPr/>
          </p:nvSpPr>
          <p:spPr>
            <a:xfrm>
              <a:off x="0" y="0"/>
              <a:ext cx="1578965" cy="1437744"/>
            </a:xfrm>
            <a:custGeom>
              <a:avLst/>
              <a:gdLst/>
              <a:ahLst/>
              <a:cxnLst/>
              <a:rect l="l" t="t" r="r" b="b"/>
              <a:pathLst>
                <a:path w="1578965" h="1437744" extrusionOk="0">
                  <a:moveTo>
                    <a:pt x="0" y="0"/>
                  </a:moveTo>
                  <a:lnTo>
                    <a:pt x="1578965" y="0"/>
                  </a:lnTo>
                  <a:lnTo>
                    <a:pt x="1578965" y="1437744"/>
                  </a:lnTo>
                  <a:lnTo>
                    <a:pt x="0" y="1437744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13"/>
            <p:cNvSpPr txBox="1"/>
            <p:nvPr/>
          </p:nvSpPr>
          <p:spPr>
            <a:xfrm>
              <a:off x="0" y="-28575"/>
              <a:ext cx="1578965" cy="1466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80" name="Google Shape;480;p13"/>
          <p:cNvPicPr preferRelativeResize="0"/>
          <p:nvPr/>
        </p:nvPicPr>
        <p:blipFill rotWithShape="1">
          <a:blip r:embed="rId4">
            <a:alphaModFix/>
          </a:blip>
          <a:srcRect l="18349" r="18349"/>
          <a:stretch/>
        </p:blipFill>
        <p:spPr>
          <a:xfrm>
            <a:off x="-189194" y="3791452"/>
            <a:ext cx="3804558" cy="4488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1" name="Google Shape;481;p13"/>
          <p:cNvGrpSpPr/>
          <p:nvPr/>
        </p:nvGrpSpPr>
        <p:grpSpPr>
          <a:xfrm>
            <a:off x="3325335" y="6164325"/>
            <a:ext cx="532933" cy="546662"/>
            <a:chOff x="0" y="-28575"/>
            <a:chExt cx="1277116" cy="1310018"/>
          </a:xfrm>
        </p:grpSpPr>
        <p:sp>
          <p:nvSpPr>
            <p:cNvPr id="482" name="Google Shape;482;p13"/>
            <p:cNvSpPr/>
            <p:nvPr/>
          </p:nvSpPr>
          <p:spPr>
            <a:xfrm>
              <a:off x="0" y="0"/>
              <a:ext cx="1277116" cy="1281443"/>
            </a:xfrm>
            <a:custGeom>
              <a:avLst/>
              <a:gdLst/>
              <a:ahLst/>
              <a:cxnLst/>
              <a:rect l="l" t="t" r="r" b="b"/>
              <a:pathLst>
                <a:path w="1277116" h="1281443" extrusionOk="0">
                  <a:moveTo>
                    <a:pt x="232432" y="0"/>
                  </a:moveTo>
                  <a:lnTo>
                    <a:pt x="1044684" y="0"/>
                  </a:lnTo>
                  <a:cubicBezTo>
                    <a:pt x="1106329" y="0"/>
                    <a:pt x="1165449" y="24488"/>
                    <a:pt x="1209038" y="68078"/>
                  </a:cubicBezTo>
                  <a:cubicBezTo>
                    <a:pt x="1252628" y="111667"/>
                    <a:pt x="1277116" y="170787"/>
                    <a:pt x="1277116" y="232432"/>
                  </a:cubicBezTo>
                  <a:lnTo>
                    <a:pt x="1277116" y="1049011"/>
                  </a:lnTo>
                  <a:cubicBezTo>
                    <a:pt x="1277116" y="1110655"/>
                    <a:pt x="1252628" y="1169775"/>
                    <a:pt x="1209038" y="1213365"/>
                  </a:cubicBezTo>
                  <a:cubicBezTo>
                    <a:pt x="1165449" y="1256954"/>
                    <a:pt x="1106329" y="1281443"/>
                    <a:pt x="1044684" y="1281443"/>
                  </a:cubicBezTo>
                  <a:lnTo>
                    <a:pt x="232432" y="1281443"/>
                  </a:lnTo>
                  <a:cubicBezTo>
                    <a:pt x="170787" y="1281443"/>
                    <a:pt x="111667" y="1256954"/>
                    <a:pt x="68078" y="1213365"/>
                  </a:cubicBezTo>
                  <a:cubicBezTo>
                    <a:pt x="24488" y="1169775"/>
                    <a:pt x="0" y="1110655"/>
                    <a:pt x="0" y="1049011"/>
                  </a:cubicBezTo>
                  <a:lnTo>
                    <a:pt x="0" y="232432"/>
                  </a:lnTo>
                  <a:cubicBezTo>
                    <a:pt x="0" y="170787"/>
                    <a:pt x="24488" y="111667"/>
                    <a:pt x="68078" y="68078"/>
                  </a:cubicBezTo>
                  <a:cubicBezTo>
                    <a:pt x="111667" y="24488"/>
                    <a:pt x="170787" y="0"/>
                    <a:pt x="232432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13"/>
            <p:cNvSpPr txBox="1"/>
            <p:nvPr/>
          </p:nvSpPr>
          <p:spPr>
            <a:xfrm>
              <a:off x="0" y="-28575"/>
              <a:ext cx="1277116" cy="13100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4" name="Google Shape;484;p13"/>
          <p:cNvSpPr/>
          <p:nvPr/>
        </p:nvSpPr>
        <p:spPr>
          <a:xfrm>
            <a:off x="3501143" y="6323362"/>
            <a:ext cx="217293" cy="217293"/>
          </a:xfrm>
          <a:custGeom>
            <a:avLst/>
            <a:gdLst/>
            <a:ahLst/>
            <a:cxnLst/>
            <a:rect l="l" t="t" r="r" b="b"/>
            <a:pathLst>
              <a:path w="217293" h="217293" extrusionOk="0">
                <a:moveTo>
                  <a:pt x="0" y="0"/>
                </a:moveTo>
                <a:lnTo>
                  <a:pt x="217293" y="0"/>
                </a:lnTo>
                <a:lnTo>
                  <a:pt x="217293" y="217292"/>
                </a:lnTo>
                <a:lnTo>
                  <a:pt x="0" y="217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p13"/>
          <p:cNvGrpSpPr/>
          <p:nvPr/>
        </p:nvGrpSpPr>
        <p:grpSpPr>
          <a:xfrm>
            <a:off x="3341664" y="6795430"/>
            <a:ext cx="532933" cy="546662"/>
            <a:chOff x="0" y="-28575"/>
            <a:chExt cx="1277116" cy="1310018"/>
          </a:xfrm>
        </p:grpSpPr>
        <p:sp>
          <p:nvSpPr>
            <p:cNvPr id="486" name="Google Shape;486;p13"/>
            <p:cNvSpPr/>
            <p:nvPr/>
          </p:nvSpPr>
          <p:spPr>
            <a:xfrm>
              <a:off x="0" y="0"/>
              <a:ext cx="1277116" cy="1281443"/>
            </a:xfrm>
            <a:custGeom>
              <a:avLst/>
              <a:gdLst/>
              <a:ahLst/>
              <a:cxnLst/>
              <a:rect l="l" t="t" r="r" b="b"/>
              <a:pathLst>
                <a:path w="1277116" h="1281443" extrusionOk="0">
                  <a:moveTo>
                    <a:pt x="232432" y="0"/>
                  </a:moveTo>
                  <a:lnTo>
                    <a:pt x="1044684" y="0"/>
                  </a:lnTo>
                  <a:cubicBezTo>
                    <a:pt x="1106329" y="0"/>
                    <a:pt x="1165449" y="24488"/>
                    <a:pt x="1209038" y="68078"/>
                  </a:cubicBezTo>
                  <a:cubicBezTo>
                    <a:pt x="1252628" y="111667"/>
                    <a:pt x="1277116" y="170787"/>
                    <a:pt x="1277116" y="232432"/>
                  </a:cubicBezTo>
                  <a:lnTo>
                    <a:pt x="1277116" y="1049011"/>
                  </a:lnTo>
                  <a:cubicBezTo>
                    <a:pt x="1277116" y="1110655"/>
                    <a:pt x="1252628" y="1169775"/>
                    <a:pt x="1209038" y="1213365"/>
                  </a:cubicBezTo>
                  <a:cubicBezTo>
                    <a:pt x="1165449" y="1256954"/>
                    <a:pt x="1106329" y="1281443"/>
                    <a:pt x="1044684" y="1281443"/>
                  </a:cubicBezTo>
                  <a:lnTo>
                    <a:pt x="232432" y="1281443"/>
                  </a:lnTo>
                  <a:cubicBezTo>
                    <a:pt x="170787" y="1281443"/>
                    <a:pt x="111667" y="1256954"/>
                    <a:pt x="68078" y="1213365"/>
                  </a:cubicBezTo>
                  <a:cubicBezTo>
                    <a:pt x="24488" y="1169775"/>
                    <a:pt x="0" y="1110655"/>
                    <a:pt x="0" y="1049011"/>
                  </a:cubicBezTo>
                  <a:lnTo>
                    <a:pt x="0" y="232432"/>
                  </a:lnTo>
                  <a:cubicBezTo>
                    <a:pt x="0" y="170787"/>
                    <a:pt x="24488" y="111667"/>
                    <a:pt x="68078" y="68078"/>
                  </a:cubicBezTo>
                  <a:cubicBezTo>
                    <a:pt x="111667" y="24488"/>
                    <a:pt x="170787" y="0"/>
                    <a:pt x="232432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13"/>
            <p:cNvSpPr txBox="1"/>
            <p:nvPr/>
          </p:nvSpPr>
          <p:spPr>
            <a:xfrm>
              <a:off x="0" y="-28575"/>
              <a:ext cx="1277116" cy="13100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8" name="Google Shape;488;p13"/>
          <p:cNvSpPr/>
          <p:nvPr/>
        </p:nvSpPr>
        <p:spPr>
          <a:xfrm>
            <a:off x="3501143" y="6934267"/>
            <a:ext cx="181317" cy="280913"/>
          </a:xfrm>
          <a:custGeom>
            <a:avLst/>
            <a:gdLst/>
            <a:ahLst/>
            <a:cxnLst/>
            <a:rect l="l" t="t" r="r" b="b"/>
            <a:pathLst>
              <a:path w="181317" h="280913" extrusionOk="0">
                <a:moveTo>
                  <a:pt x="0" y="0"/>
                </a:moveTo>
                <a:lnTo>
                  <a:pt x="181317" y="0"/>
                </a:lnTo>
                <a:lnTo>
                  <a:pt x="181317" y="280913"/>
                </a:lnTo>
                <a:lnTo>
                  <a:pt x="0" y="2809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9" name="Google Shape;489;p13"/>
          <p:cNvGrpSpPr/>
          <p:nvPr/>
        </p:nvGrpSpPr>
        <p:grpSpPr>
          <a:xfrm>
            <a:off x="3343323" y="7467037"/>
            <a:ext cx="532933" cy="546662"/>
            <a:chOff x="0" y="-28575"/>
            <a:chExt cx="1277116" cy="1310018"/>
          </a:xfrm>
        </p:grpSpPr>
        <p:sp>
          <p:nvSpPr>
            <p:cNvPr id="490" name="Google Shape;490;p13"/>
            <p:cNvSpPr/>
            <p:nvPr/>
          </p:nvSpPr>
          <p:spPr>
            <a:xfrm>
              <a:off x="0" y="0"/>
              <a:ext cx="1277116" cy="1281443"/>
            </a:xfrm>
            <a:custGeom>
              <a:avLst/>
              <a:gdLst/>
              <a:ahLst/>
              <a:cxnLst/>
              <a:rect l="l" t="t" r="r" b="b"/>
              <a:pathLst>
                <a:path w="1277116" h="1281443" extrusionOk="0">
                  <a:moveTo>
                    <a:pt x="232432" y="0"/>
                  </a:moveTo>
                  <a:lnTo>
                    <a:pt x="1044684" y="0"/>
                  </a:lnTo>
                  <a:cubicBezTo>
                    <a:pt x="1106329" y="0"/>
                    <a:pt x="1165449" y="24488"/>
                    <a:pt x="1209038" y="68078"/>
                  </a:cubicBezTo>
                  <a:cubicBezTo>
                    <a:pt x="1252628" y="111667"/>
                    <a:pt x="1277116" y="170787"/>
                    <a:pt x="1277116" y="232432"/>
                  </a:cubicBezTo>
                  <a:lnTo>
                    <a:pt x="1277116" y="1049011"/>
                  </a:lnTo>
                  <a:cubicBezTo>
                    <a:pt x="1277116" y="1110655"/>
                    <a:pt x="1252628" y="1169775"/>
                    <a:pt x="1209038" y="1213365"/>
                  </a:cubicBezTo>
                  <a:cubicBezTo>
                    <a:pt x="1165449" y="1256954"/>
                    <a:pt x="1106329" y="1281443"/>
                    <a:pt x="1044684" y="1281443"/>
                  </a:cubicBezTo>
                  <a:lnTo>
                    <a:pt x="232432" y="1281443"/>
                  </a:lnTo>
                  <a:cubicBezTo>
                    <a:pt x="170787" y="1281443"/>
                    <a:pt x="111667" y="1256954"/>
                    <a:pt x="68078" y="1213365"/>
                  </a:cubicBezTo>
                  <a:cubicBezTo>
                    <a:pt x="24488" y="1169775"/>
                    <a:pt x="0" y="1110655"/>
                    <a:pt x="0" y="1049011"/>
                  </a:cubicBezTo>
                  <a:lnTo>
                    <a:pt x="0" y="232432"/>
                  </a:lnTo>
                  <a:cubicBezTo>
                    <a:pt x="0" y="170787"/>
                    <a:pt x="24488" y="111667"/>
                    <a:pt x="68078" y="68078"/>
                  </a:cubicBezTo>
                  <a:cubicBezTo>
                    <a:pt x="111667" y="24488"/>
                    <a:pt x="170787" y="0"/>
                    <a:pt x="232432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13"/>
            <p:cNvSpPr txBox="1"/>
            <p:nvPr/>
          </p:nvSpPr>
          <p:spPr>
            <a:xfrm>
              <a:off x="0" y="-28575"/>
              <a:ext cx="1277116" cy="13100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2" name="Google Shape;492;p13"/>
          <p:cNvSpPr/>
          <p:nvPr/>
        </p:nvSpPr>
        <p:spPr>
          <a:xfrm>
            <a:off x="3512291" y="7643258"/>
            <a:ext cx="206145" cy="206145"/>
          </a:xfrm>
          <a:custGeom>
            <a:avLst/>
            <a:gdLst/>
            <a:ahLst/>
            <a:cxnLst/>
            <a:rect l="l" t="t" r="r" b="b"/>
            <a:pathLst>
              <a:path w="206145" h="206145" extrusionOk="0">
                <a:moveTo>
                  <a:pt x="0" y="0"/>
                </a:moveTo>
                <a:lnTo>
                  <a:pt x="206145" y="0"/>
                </a:lnTo>
                <a:lnTo>
                  <a:pt x="206145" y="206145"/>
                </a:lnTo>
                <a:lnTo>
                  <a:pt x="0" y="206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3"/>
          <p:cNvSpPr txBox="1"/>
          <p:nvPr/>
        </p:nvSpPr>
        <p:spPr>
          <a:xfrm>
            <a:off x="4208762" y="7559985"/>
            <a:ext cx="1662589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Sitio Web:</a:t>
            </a:r>
            <a:endParaRPr/>
          </a:p>
        </p:txBody>
      </p:sp>
      <p:sp>
        <p:nvSpPr>
          <p:cNvPr id="494" name="Google Shape;494;p13"/>
          <p:cNvSpPr txBox="1"/>
          <p:nvPr/>
        </p:nvSpPr>
        <p:spPr>
          <a:xfrm>
            <a:off x="4208762" y="7752248"/>
            <a:ext cx="2256895" cy="184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www.diagnosislab.cl</a:t>
            </a:r>
            <a:endParaRPr/>
          </a:p>
        </p:txBody>
      </p:sp>
      <p:sp>
        <p:nvSpPr>
          <p:cNvPr id="495" name="Google Shape;495;p13"/>
          <p:cNvSpPr/>
          <p:nvPr/>
        </p:nvSpPr>
        <p:spPr>
          <a:xfrm>
            <a:off x="1567046" y="8547100"/>
            <a:ext cx="4425907" cy="1783285"/>
          </a:xfrm>
          <a:custGeom>
            <a:avLst/>
            <a:gdLst/>
            <a:ahLst/>
            <a:cxnLst/>
            <a:rect l="l" t="t" r="r" b="b"/>
            <a:pathLst>
              <a:path w="4425907" h="1783285" extrusionOk="0">
                <a:moveTo>
                  <a:pt x="0" y="0"/>
                </a:moveTo>
                <a:lnTo>
                  <a:pt x="4425908" y="0"/>
                </a:lnTo>
                <a:lnTo>
                  <a:pt x="4425908" y="1783285"/>
                </a:lnTo>
                <a:lnTo>
                  <a:pt x="0" y="17832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3"/>
          <p:cNvSpPr/>
          <p:nvPr/>
        </p:nvSpPr>
        <p:spPr>
          <a:xfrm>
            <a:off x="5794746" y="7329324"/>
            <a:ext cx="917781" cy="790506"/>
          </a:xfrm>
          <a:custGeom>
            <a:avLst/>
            <a:gdLst/>
            <a:ahLst/>
            <a:cxnLst/>
            <a:rect l="l" t="t" r="r" b="b"/>
            <a:pathLst>
              <a:path w="670911" h="594089" extrusionOk="0">
                <a:moveTo>
                  <a:pt x="0" y="0"/>
                </a:moveTo>
                <a:lnTo>
                  <a:pt x="670910" y="0"/>
                </a:lnTo>
                <a:lnTo>
                  <a:pt x="670910" y="594089"/>
                </a:lnTo>
                <a:lnTo>
                  <a:pt x="0" y="594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7" name="Google Shape;497;p13"/>
          <p:cNvGrpSpPr/>
          <p:nvPr/>
        </p:nvGrpSpPr>
        <p:grpSpPr>
          <a:xfrm>
            <a:off x="3325335" y="5530095"/>
            <a:ext cx="532933" cy="546662"/>
            <a:chOff x="0" y="-28575"/>
            <a:chExt cx="1277116" cy="1310018"/>
          </a:xfrm>
        </p:grpSpPr>
        <p:sp>
          <p:nvSpPr>
            <p:cNvPr id="498" name="Google Shape;498;p13"/>
            <p:cNvSpPr/>
            <p:nvPr/>
          </p:nvSpPr>
          <p:spPr>
            <a:xfrm>
              <a:off x="0" y="0"/>
              <a:ext cx="1277116" cy="1281443"/>
            </a:xfrm>
            <a:custGeom>
              <a:avLst/>
              <a:gdLst/>
              <a:ahLst/>
              <a:cxnLst/>
              <a:rect l="l" t="t" r="r" b="b"/>
              <a:pathLst>
                <a:path w="1277116" h="1281443" extrusionOk="0">
                  <a:moveTo>
                    <a:pt x="232432" y="0"/>
                  </a:moveTo>
                  <a:lnTo>
                    <a:pt x="1044684" y="0"/>
                  </a:lnTo>
                  <a:cubicBezTo>
                    <a:pt x="1106329" y="0"/>
                    <a:pt x="1165449" y="24488"/>
                    <a:pt x="1209038" y="68078"/>
                  </a:cubicBezTo>
                  <a:cubicBezTo>
                    <a:pt x="1252628" y="111667"/>
                    <a:pt x="1277116" y="170787"/>
                    <a:pt x="1277116" y="232432"/>
                  </a:cubicBezTo>
                  <a:lnTo>
                    <a:pt x="1277116" y="1049011"/>
                  </a:lnTo>
                  <a:cubicBezTo>
                    <a:pt x="1277116" y="1110655"/>
                    <a:pt x="1252628" y="1169775"/>
                    <a:pt x="1209038" y="1213365"/>
                  </a:cubicBezTo>
                  <a:cubicBezTo>
                    <a:pt x="1165449" y="1256954"/>
                    <a:pt x="1106329" y="1281443"/>
                    <a:pt x="1044684" y="1281443"/>
                  </a:cubicBezTo>
                  <a:lnTo>
                    <a:pt x="232432" y="1281443"/>
                  </a:lnTo>
                  <a:cubicBezTo>
                    <a:pt x="170787" y="1281443"/>
                    <a:pt x="111667" y="1256954"/>
                    <a:pt x="68078" y="1213365"/>
                  </a:cubicBezTo>
                  <a:cubicBezTo>
                    <a:pt x="24488" y="1169775"/>
                    <a:pt x="0" y="1110655"/>
                    <a:pt x="0" y="1049011"/>
                  </a:cubicBezTo>
                  <a:lnTo>
                    <a:pt x="0" y="232432"/>
                  </a:lnTo>
                  <a:cubicBezTo>
                    <a:pt x="0" y="170787"/>
                    <a:pt x="24488" y="111667"/>
                    <a:pt x="68078" y="68078"/>
                  </a:cubicBezTo>
                  <a:cubicBezTo>
                    <a:pt x="111667" y="24488"/>
                    <a:pt x="170787" y="0"/>
                    <a:pt x="232432" y="0"/>
                  </a:cubicBezTo>
                  <a:close/>
                </a:path>
              </a:pathLst>
            </a:custGeom>
            <a:solidFill>
              <a:srgbClr val="E2903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13"/>
            <p:cNvSpPr txBox="1"/>
            <p:nvPr/>
          </p:nvSpPr>
          <p:spPr>
            <a:xfrm>
              <a:off x="0" y="-28575"/>
              <a:ext cx="1277116" cy="13100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0" name="Google Shape;500;p13"/>
          <p:cNvSpPr/>
          <p:nvPr/>
        </p:nvSpPr>
        <p:spPr>
          <a:xfrm>
            <a:off x="3437980" y="5639373"/>
            <a:ext cx="299774" cy="299774"/>
          </a:xfrm>
          <a:custGeom>
            <a:avLst/>
            <a:gdLst/>
            <a:ahLst/>
            <a:cxnLst/>
            <a:rect l="l" t="t" r="r" b="b"/>
            <a:pathLst>
              <a:path w="299774" h="299774" extrusionOk="0">
                <a:moveTo>
                  <a:pt x="0" y="0"/>
                </a:moveTo>
                <a:lnTo>
                  <a:pt x="299774" y="0"/>
                </a:lnTo>
                <a:lnTo>
                  <a:pt x="299774" y="299774"/>
                </a:lnTo>
                <a:lnTo>
                  <a:pt x="0" y="2997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3"/>
          <p:cNvSpPr txBox="1"/>
          <p:nvPr/>
        </p:nvSpPr>
        <p:spPr>
          <a:xfrm>
            <a:off x="505327" y="2873375"/>
            <a:ext cx="6557227" cy="630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Nuestro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equipo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veterinarios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expertos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está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listo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brindarte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mejor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atención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resolver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todas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dudas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No dudes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ponerte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contacto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con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nosotros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través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nuestros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distintos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>
                <a:latin typeface="Open Sans"/>
                <a:ea typeface="Open Sans"/>
                <a:cs typeface="Open Sans"/>
                <a:sym typeface="Open Sans"/>
              </a:rPr>
              <a:t>canales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comunicación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redes </a:t>
            </a:r>
            <a:r>
              <a:rPr lang="en-US" sz="105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sociales</a:t>
            </a:r>
            <a:r>
              <a:rPr lang="en-US" sz="105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1600" dirty="0"/>
          </a:p>
        </p:txBody>
      </p:sp>
      <p:sp>
        <p:nvSpPr>
          <p:cNvPr id="502" name="Google Shape;502;p13"/>
          <p:cNvSpPr txBox="1"/>
          <p:nvPr/>
        </p:nvSpPr>
        <p:spPr>
          <a:xfrm>
            <a:off x="4175663" y="5651500"/>
            <a:ext cx="1251883" cy="326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Instagram:</a:t>
            </a:r>
            <a:endParaRPr/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p13"/>
          <p:cNvSpPr txBox="1"/>
          <p:nvPr/>
        </p:nvSpPr>
        <p:spPr>
          <a:xfrm>
            <a:off x="4175663" y="6462855"/>
            <a:ext cx="2503766" cy="184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+56 9 7547 4530</a:t>
            </a:r>
            <a:endParaRPr/>
          </a:p>
        </p:txBody>
      </p:sp>
      <p:sp>
        <p:nvSpPr>
          <p:cNvPr id="504" name="Google Shape;504;p13"/>
          <p:cNvSpPr txBox="1"/>
          <p:nvPr/>
        </p:nvSpPr>
        <p:spPr>
          <a:xfrm>
            <a:off x="4208762" y="6943792"/>
            <a:ext cx="2503766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Ubicación:</a:t>
            </a:r>
            <a:endParaRPr/>
          </a:p>
        </p:txBody>
      </p:sp>
      <p:sp>
        <p:nvSpPr>
          <p:cNvPr id="505" name="Google Shape;505;p13"/>
          <p:cNvSpPr txBox="1"/>
          <p:nvPr/>
        </p:nvSpPr>
        <p:spPr>
          <a:xfrm>
            <a:off x="4208762" y="7118025"/>
            <a:ext cx="2194957" cy="184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Román Díaz 2116, Ñuñoa</a:t>
            </a:r>
            <a:endParaRPr/>
          </a:p>
        </p:txBody>
      </p:sp>
      <p:sp>
        <p:nvSpPr>
          <p:cNvPr id="506" name="Google Shape;506;p13"/>
          <p:cNvSpPr txBox="1"/>
          <p:nvPr/>
        </p:nvSpPr>
        <p:spPr>
          <a:xfrm>
            <a:off x="4208762" y="4087099"/>
            <a:ext cx="1662589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Contactanos</a:t>
            </a:r>
            <a:endParaRPr/>
          </a:p>
        </p:txBody>
      </p:sp>
      <p:sp>
        <p:nvSpPr>
          <p:cNvPr id="507" name="Google Shape;507;p13"/>
          <p:cNvSpPr txBox="1"/>
          <p:nvPr/>
        </p:nvSpPr>
        <p:spPr>
          <a:xfrm>
            <a:off x="4208762" y="4280383"/>
            <a:ext cx="2853792" cy="13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Ofrecemos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distintos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convenios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clínicas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veterinarios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particulares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También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tenemos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servicio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gratuito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retiro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muestras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consultar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comunas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y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toma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muestras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nuestras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instalaciones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 a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domicilio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(con </a:t>
            </a:r>
            <a:r>
              <a:rPr lang="en-US" sz="11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recargo</a:t>
            </a:r>
            <a:r>
              <a:rPr lang="en-US" sz="1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).</a:t>
            </a:r>
            <a:endParaRPr dirty="0"/>
          </a:p>
        </p:txBody>
      </p:sp>
      <p:sp>
        <p:nvSpPr>
          <p:cNvPr id="508" name="Google Shape;508;p13"/>
          <p:cNvSpPr txBox="1"/>
          <p:nvPr/>
        </p:nvSpPr>
        <p:spPr>
          <a:xfrm>
            <a:off x="4186687" y="6285122"/>
            <a:ext cx="1251883" cy="326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Teléfono:</a:t>
            </a:r>
            <a:endParaRPr/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13"/>
          <p:cNvSpPr txBox="1"/>
          <p:nvPr/>
        </p:nvSpPr>
        <p:spPr>
          <a:xfrm>
            <a:off x="4175663" y="5797040"/>
            <a:ext cx="2194957" cy="184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/diagnosis_lavet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10" name="Google Shape;510;p13"/>
          <p:cNvGrpSpPr/>
          <p:nvPr/>
        </p:nvGrpSpPr>
        <p:grpSpPr>
          <a:xfrm>
            <a:off x="-358161" y="10305928"/>
            <a:ext cx="8465515" cy="766842"/>
            <a:chOff x="0" y="-28575"/>
            <a:chExt cx="1578965" cy="1466319"/>
          </a:xfrm>
        </p:grpSpPr>
        <p:sp>
          <p:nvSpPr>
            <p:cNvPr id="511" name="Google Shape;511;p13"/>
            <p:cNvSpPr/>
            <p:nvPr/>
          </p:nvSpPr>
          <p:spPr>
            <a:xfrm>
              <a:off x="0" y="0"/>
              <a:ext cx="1578965" cy="1437744"/>
            </a:xfrm>
            <a:custGeom>
              <a:avLst/>
              <a:gdLst/>
              <a:ahLst/>
              <a:cxnLst/>
              <a:rect l="l" t="t" r="r" b="b"/>
              <a:pathLst>
                <a:path w="1578965" h="1437744" extrusionOk="0">
                  <a:moveTo>
                    <a:pt x="0" y="0"/>
                  </a:moveTo>
                  <a:lnTo>
                    <a:pt x="1578965" y="0"/>
                  </a:lnTo>
                  <a:lnTo>
                    <a:pt x="1578965" y="1437744"/>
                  </a:lnTo>
                  <a:lnTo>
                    <a:pt x="0" y="1437744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13"/>
            <p:cNvSpPr txBox="1"/>
            <p:nvPr/>
          </p:nvSpPr>
          <p:spPr>
            <a:xfrm>
              <a:off x="0" y="-28575"/>
              <a:ext cx="1578965" cy="1466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2742</Words>
  <Application>Microsoft Office PowerPoint</Application>
  <PresentationFormat>Personalizado</PresentationFormat>
  <Paragraphs>736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Montserrat</vt:lpstr>
      <vt:lpstr>Montserrat Medium</vt:lpstr>
      <vt:lpstr>Arial</vt:lpstr>
      <vt:lpstr>Calibri</vt:lpstr>
      <vt:lpstr>Open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Diagnosis Laboratorio</cp:lastModifiedBy>
  <cp:revision>6</cp:revision>
  <dcterms:created xsi:type="dcterms:W3CDTF">2006-08-16T00:00:00Z</dcterms:created>
  <dcterms:modified xsi:type="dcterms:W3CDTF">2025-05-22T23:03:52Z</dcterms:modified>
</cp:coreProperties>
</file>